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32"/>
  </p:notesMasterIdLst>
  <p:handoutMasterIdLst>
    <p:handoutMasterId r:id="rId33"/>
  </p:handoutMasterIdLst>
  <p:sldIdLst>
    <p:sldId id="1595" r:id="rId6"/>
    <p:sldId id="1570" r:id="rId7"/>
    <p:sldId id="1597" r:id="rId8"/>
    <p:sldId id="1598" r:id="rId9"/>
    <p:sldId id="1599" r:id="rId10"/>
    <p:sldId id="1600" r:id="rId11"/>
    <p:sldId id="1601" r:id="rId12"/>
    <p:sldId id="1602" r:id="rId13"/>
    <p:sldId id="1626" r:id="rId14"/>
    <p:sldId id="1621" r:id="rId15"/>
    <p:sldId id="1609" r:id="rId16"/>
    <p:sldId id="1610" r:id="rId17"/>
    <p:sldId id="1627" r:id="rId18"/>
    <p:sldId id="1612" r:id="rId19"/>
    <p:sldId id="1613" r:id="rId20"/>
    <p:sldId id="1614" r:id="rId21"/>
    <p:sldId id="1615" r:id="rId22"/>
    <p:sldId id="1622" r:id="rId23"/>
    <p:sldId id="1623" r:id="rId24"/>
    <p:sldId id="1618" r:id="rId25"/>
    <p:sldId id="1617" r:id="rId26"/>
    <p:sldId id="1624" r:id="rId27"/>
    <p:sldId id="1625" r:id="rId28"/>
    <p:sldId id="1628" r:id="rId29"/>
    <p:sldId id="1592" r:id="rId30"/>
    <p:sldId id="1591"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86" d="100"/>
          <a:sy n="86" d="100"/>
        </p:scale>
        <p:origin x="30" y="18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5.png"/></Relationships>
</file>

<file path=ppt/diagrams/_rels/data10.xml.rels><?xml version="1.0" encoding="UTF-8" standalone="yes"?>
<Relationships xmlns="http://schemas.openxmlformats.org/package/2006/relationships"><Relationship Id="rId1" Type="http://schemas.openxmlformats.org/officeDocument/2006/relationships/image" Target="../media/image37.png"/></Relationships>
</file>

<file path=ppt/diagrams/_rels/data11.xml.rels><?xml version="1.0" encoding="UTF-8" standalone="yes"?>
<Relationships xmlns="http://schemas.openxmlformats.org/package/2006/relationships"><Relationship Id="rId1" Type="http://schemas.openxmlformats.org/officeDocument/2006/relationships/image" Target="../media/image38.png"/></Relationships>
</file>

<file path=ppt/diagrams/_rels/data12.xml.rels><?xml version="1.0" encoding="UTF-8" standalone="yes"?>
<Relationships xmlns="http://schemas.openxmlformats.org/package/2006/relationships"><Relationship Id="rId1" Type="http://schemas.openxmlformats.org/officeDocument/2006/relationships/image" Target="../media/image39.png"/></Relationships>
</file>

<file path=ppt/diagrams/_rels/data13.xml.rels><?xml version="1.0" encoding="UTF-8" standalone="yes"?>
<Relationships xmlns="http://schemas.openxmlformats.org/package/2006/relationships"><Relationship Id="rId1" Type="http://schemas.openxmlformats.org/officeDocument/2006/relationships/image" Target="../media/image25.png"/></Relationships>
</file>

<file path=ppt/diagrams/_rels/data14.xml.rels><?xml version="1.0" encoding="UTF-8" standalone="yes"?>
<Relationships xmlns="http://schemas.openxmlformats.org/package/2006/relationships"><Relationship Id="rId1" Type="http://schemas.openxmlformats.org/officeDocument/2006/relationships/image" Target="../media/image40.png"/></Relationships>
</file>

<file path=ppt/diagrams/_rels/data15.xml.rels><?xml version="1.0" encoding="UTF-8" standalone="yes"?>
<Relationships xmlns="http://schemas.openxmlformats.org/package/2006/relationships"><Relationship Id="rId1" Type="http://schemas.openxmlformats.org/officeDocument/2006/relationships/image" Target="../media/image38.png"/></Relationships>
</file>

<file path=ppt/diagrams/_rels/data16.xml.rels><?xml version="1.0" encoding="UTF-8" standalone="yes"?>
<Relationships xmlns="http://schemas.openxmlformats.org/package/2006/relationships"><Relationship Id="rId1" Type="http://schemas.openxmlformats.org/officeDocument/2006/relationships/image" Target="../media/image37.png"/></Relationships>
</file>

<file path=ppt/diagrams/_rels/data17.xml.rels><?xml version="1.0" encoding="UTF-8" standalone="yes"?>
<Relationships xmlns="http://schemas.openxmlformats.org/package/2006/relationships"><Relationship Id="rId1" Type="http://schemas.openxmlformats.org/officeDocument/2006/relationships/image" Target="../media/image39.png"/></Relationships>
</file>

<file path=ppt/diagrams/_rels/data18.xml.rels><?xml version="1.0" encoding="UTF-8" standalone="yes"?>
<Relationships xmlns="http://schemas.openxmlformats.org/package/2006/relationships"><Relationship Id="rId1" Type="http://schemas.openxmlformats.org/officeDocument/2006/relationships/image" Target="../media/image36.png"/></Relationships>
</file>

<file path=ppt/diagrams/_rels/data19.xml.rels><?xml version="1.0" encoding="UTF-8" standalone="yes"?>
<Relationships xmlns="http://schemas.openxmlformats.org/package/2006/relationships"><Relationship Id="rId1" Type="http://schemas.openxmlformats.org/officeDocument/2006/relationships/image" Target="../media/image40.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5.png"/></Relationships>
</file>

<file path=ppt/diagrams/_rels/data21.xml.rels><?xml version="1.0" encoding="UTF-8" standalone="yes"?>
<Relationships xmlns="http://schemas.openxmlformats.org/package/2006/relationships"><Relationship Id="rId1" Type="http://schemas.openxmlformats.org/officeDocument/2006/relationships/image" Target="../media/image38.png"/></Relationships>
</file>

<file path=ppt/diagrams/_rels/data22.xml.rels><?xml version="1.0" encoding="UTF-8" standalone="yes"?>
<Relationships xmlns="http://schemas.openxmlformats.org/package/2006/relationships"><Relationship Id="rId1" Type="http://schemas.openxmlformats.org/officeDocument/2006/relationships/image" Target="../media/image37.png"/></Relationships>
</file>

<file path=ppt/diagrams/_rels/data23.xml.rels><?xml version="1.0" encoding="UTF-8" standalone="yes"?>
<Relationships xmlns="http://schemas.openxmlformats.org/package/2006/relationships"><Relationship Id="rId1" Type="http://schemas.openxmlformats.org/officeDocument/2006/relationships/image" Target="../media/image39.png"/></Relationships>
</file>

<file path=ppt/diagrams/_rels/data24.xml.rels><?xml version="1.0" encoding="UTF-8" standalone="yes"?>
<Relationships xmlns="http://schemas.openxmlformats.org/package/2006/relationships"><Relationship Id="rId1" Type="http://schemas.openxmlformats.org/officeDocument/2006/relationships/image" Target="../media/image36.png"/></Relationships>
</file>

<file path=ppt/diagrams/_rels/data25.xml.rels><?xml version="1.0" encoding="UTF-8" standalone="yes"?>
<Relationships xmlns="http://schemas.openxmlformats.org/package/2006/relationships"><Relationship Id="rId1" Type="http://schemas.openxmlformats.org/officeDocument/2006/relationships/image" Target="../media/image40.png"/></Relationships>
</file>

<file path=ppt/diagrams/_rels/data26.xml.rels><?xml version="1.0" encoding="UTF-8" standalone="yes"?>
<Relationships xmlns="http://schemas.openxmlformats.org/package/2006/relationships"><Relationship Id="rId1" Type="http://schemas.openxmlformats.org/officeDocument/2006/relationships/image" Target="../media/image25.png"/></Relationships>
</file>

<file path=ppt/diagrams/_rels/data3.xml.rels><?xml version="1.0" encoding="UTF-8" standalone="yes"?>
<Relationships xmlns="http://schemas.openxmlformats.org/package/2006/relationships"><Relationship Id="rId1" Type="http://schemas.openxmlformats.org/officeDocument/2006/relationships/image" Target="../media/image36.png"/></Relationships>
</file>

<file path=ppt/diagrams/_rels/data4.xml.rels><?xml version="1.0" encoding="UTF-8" standalone="yes"?>
<Relationships xmlns="http://schemas.openxmlformats.org/package/2006/relationships"><Relationship Id="rId1" Type="http://schemas.openxmlformats.org/officeDocument/2006/relationships/image" Target="../media/image37.png"/></Relationships>
</file>

<file path=ppt/diagrams/_rels/data5.xml.rels><?xml version="1.0" encoding="UTF-8" standalone="yes"?>
<Relationships xmlns="http://schemas.openxmlformats.org/package/2006/relationships"><Relationship Id="rId1" Type="http://schemas.openxmlformats.org/officeDocument/2006/relationships/image" Target="../media/image38.png"/></Relationships>
</file>

<file path=ppt/diagrams/_rels/data6.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25.png"/></Relationships>
</file>

<file path=ppt/diagrams/_rels/data8.xml.rels><?xml version="1.0" encoding="UTF-8" standalone="yes"?>
<Relationships xmlns="http://schemas.openxmlformats.org/package/2006/relationships"><Relationship Id="rId1" Type="http://schemas.openxmlformats.org/officeDocument/2006/relationships/image" Target="../media/image40.png"/></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7C63652D-2C66-E94D-AA80-63B259906DD1}" type="presOf" srcId="{9830AC34-8BEB-44A5-B545-497E7C2B9546}" destId="{7B7E01F2-483A-4155-B3BF-14C3DB5E76A6}"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AA08533-A0A5-B149-B49E-FC8596F146CE}" type="presOf" srcId="{F751C726-06BB-459F-8B88-45E00F7906DC}" destId="{B90A6B99-15DE-4F71-BD33-9274A6D58730}"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E48740A0-5963-0B4D-811E-A97FF598FF2D}"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34B861F-BFA4-E441-91FB-244B3CA6DF98}" type="presOf" srcId="{46AB99D6-83BC-4C8D-8A5C-033EDB4E386F}" destId="{79D7CEDB-8104-4451-ACE4-9C54728C8F31}" srcOrd="0" destOrd="0" presId="urn:microsoft.com/office/officeart/2008/layout/CircularPictureCallout"/>
    <dgm:cxn modelId="{EACAC987-D2A0-1F4A-B29B-D55995B2E77A}" type="presOf" srcId="{A5B64BFC-6D51-4FD0-8EB5-7F0CFF12ED8E}" destId="{62FCCB03-E374-451D-98F2-5D828F934070}"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694FE9E1-CCAD-3445-9690-4FEB476603A6}" type="presOf" srcId="{47C348FE-1FAD-4F31-ADE0-A8D4B06FAA3C}" destId="{8D4F6EED-8521-4E37-8810-77EE6E3F5B89}" srcOrd="0" destOrd="0" presId="urn:microsoft.com/office/officeart/2008/layout/CircularPictureCallout"/>
    <dgm:cxn modelId="{273DA4F2-66BA-CB4E-ADCA-21C58ED8566E}" type="presOf" srcId="{471EA7B6-4D84-4F6D-818A-CE146920DA27}" destId="{F65DC68E-F7A5-4F7E-9236-6CA8F3ACDF82}"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3B83481B-EF1D-EC42-BD38-3A48AC87AF2B}"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FCCA202-DEEB-214E-B6F1-20A93CF72BEE}" type="presOf" srcId="{918E8141-8B4B-4731-A817-C6B047531EC7}" destId="{94406756-AAED-4952-B734-D5E78ADCB02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4617F6-158A-E046-BE17-99219CBC7A66}" type="presOf" srcId="{0EBD0570-87DE-48D4-9B05-D47A4E390D1E}" destId="{D4EFBD8C-1BD9-44D3-91C2-8814CE1EF1E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F11AB075-3776-3F4D-9B30-CB4589614AFE}"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6DFCD05-1DD8-F44B-A712-350FC0E29917}" type="presOf" srcId="{F751C726-06BB-459F-8B88-45E00F7906DC}" destId="{B90A6B99-15DE-4F71-BD33-9274A6D58730}"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748B60B9-EF5A-9D4C-B6C3-6A66A6A918E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CC925635-A0C1-3444-BBBF-438571D9C301}" type="presOf" srcId="{B5C0B2FB-77D1-43B5-AC47-EBF6D31315F6}" destId="{6AE5439B-8436-4FD1-9635-8BAA6EB19DEE}" srcOrd="0" destOrd="0" presId="urn:microsoft.com/office/officeart/2008/layout/CircularPictureCallout"/>
    <dgm:cxn modelId="{7E0CC742-9186-F449-B357-7C91C3E55DA3}" type="presOf" srcId="{918E8141-8B4B-4731-A817-C6B047531EC7}" destId="{94406756-AAED-4952-B734-D5E78ADCB029}"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8227F22-E7CF-2241-A0A9-8F9BBA2D8235}"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18" y="215209"/>
          <a:ext cx="743321" cy="74332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029" y="598906"/>
          <a:ext cx="248498" cy="12813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029" y="598906"/>
        <a:ext cx="248498" cy="128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05"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44" y="200544"/>
          <a:ext cx="708720" cy="7087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739" y="566381"/>
          <a:ext cx="236931" cy="12216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739" y="566381"/>
        <a:ext cx="236931" cy="12216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05"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11/4/2017 10:18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11/4/2017 10:13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33237"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rPr>
              <a:pPr marL="0" marR="0" lvl="0" indent="0" defTabSz="933237"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45472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337583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428738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35977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311772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047BD7A-95E8-48A8-884F-4E50B6836C8A}" type="datetime1">
              <a:rPr lang="en-US" smtClean="0"/>
              <a:t>11/4/2017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97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65422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4"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24450141"/>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374817"/>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345041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spTree>
    <p:extLst>
      <p:ext uri="{BB962C8B-B14F-4D97-AF65-F5344CB8AC3E}">
        <p14:creationId xmlns:p14="http://schemas.microsoft.com/office/powerpoint/2010/main" val="482327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67748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 id="2147484580" r:id="rId33"/>
    <p:sldLayoutId id="2147484581" r:id="rId3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diagramDrawing" Target="../diagrams/drawing9.xml"/><Relationship Id="rId18" Type="http://schemas.microsoft.com/office/2007/relationships/diagramDrawing" Target="../diagrams/drawing10.xml"/><Relationship Id="rId26" Type="http://schemas.openxmlformats.org/officeDocument/2006/relationships/diagramQuickStyle" Target="../diagrams/quickStyle12.xml"/><Relationship Id="rId39" Type="http://schemas.openxmlformats.org/officeDocument/2006/relationships/diagramColors" Target="../diagrams/colors14.xml"/><Relationship Id="rId3" Type="http://schemas.openxmlformats.org/officeDocument/2006/relationships/notesSlide" Target="../notesSlides/notesSlide5.xml"/><Relationship Id="rId21" Type="http://schemas.openxmlformats.org/officeDocument/2006/relationships/diagramQuickStyle" Target="../diagrams/quickStyle11.xml"/><Relationship Id="rId34" Type="http://schemas.openxmlformats.org/officeDocument/2006/relationships/diagramColors" Target="../diagrams/colors13.xml"/><Relationship Id="rId7" Type="http://schemas.openxmlformats.org/officeDocument/2006/relationships/image" Target="../media/image26.png"/><Relationship Id="rId12" Type="http://schemas.openxmlformats.org/officeDocument/2006/relationships/diagramColors" Target="../diagrams/colors9.xml"/><Relationship Id="rId17" Type="http://schemas.openxmlformats.org/officeDocument/2006/relationships/diagramColors" Target="../diagrams/colors10.xml"/><Relationship Id="rId25" Type="http://schemas.openxmlformats.org/officeDocument/2006/relationships/diagramLayout" Target="../diagrams/layout12.xml"/><Relationship Id="rId33" Type="http://schemas.openxmlformats.org/officeDocument/2006/relationships/diagramQuickStyle" Target="../diagrams/quickStyle13.xml"/><Relationship Id="rId38" Type="http://schemas.openxmlformats.org/officeDocument/2006/relationships/diagramQuickStyle" Target="../diagrams/quickStyle14.xml"/><Relationship Id="rId2" Type="http://schemas.openxmlformats.org/officeDocument/2006/relationships/slideLayout" Target="../slideLayouts/slideLayout35.xml"/><Relationship Id="rId16" Type="http://schemas.openxmlformats.org/officeDocument/2006/relationships/diagramQuickStyle" Target="../diagrams/quickStyle10.xml"/><Relationship Id="rId20" Type="http://schemas.openxmlformats.org/officeDocument/2006/relationships/diagramLayout" Target="../diagrams/layout11.xml"/><Relationship Id="rId29" Type="http://schemas.openxmlformats.org/officeDocument/2006/relationships/image" Target="../media/image28.png"/><Relationship Id="rId41" Type="http://schemas.openxmlformats.org/officeDocument/2006/relationships/image" Target="../media/image41.jpg"/><Relationship Id="rId1" Type="http://schemas.openxmlformats.org/officeDocument/2006/relationships/tags" Target="../tags/tag4.xml"/><Relationship Id="rId6" Type="http://schemas.openxmlformats.org/officeDocument/2006/relationships/image" Target="../media/image34.png"/><Relationship Id="rId11" Type="http://schemas.openxmlformats.org/officeDocument/2006/relationships/diagramQuickStyle" Target="../diagrams/quickStyle9.xml"/><Relationship Id="rId24" Type="http://schemas.openxmlformats.org/officeDocument/2006/relationships/diagramData" Target="../diagrams/data12.xml"/><Relationship Id="rId32" Type="http://schemas.openxmlformats.org/officeDocument/2006/relationships/diagramLayout" Target="../diagrams/layout13.xml"/><Relationship Id="rId37" Type="http://schemas.openxmlformats.org/officeDocument/2006/relationships/diagramLayout" Target="../diagrams/layout14.xml"/><Relationship Id="rId40" Type="http://schemas.microsoft.com/office/2007/relationships/diagramDrawing" Target="../diagrams/drawing14.xml"/><Relationship Id="rId5" Type="http://schemas.openxmlformats.org/officeDocument/2006/relationships/image" Target="../media/image33.png"/><Relationship Id="rId15" Type="http://schemas.openxmlformats.org/officeDocument/2006/relationships/diagramLayout" Target="../diagrams/layout10.xml"/><Relationship Id="rId23" Type="http://schemas.microsoft.com/office/2007/relationships/diagramDrawing" Target="../diagrams/drawing11.xml"/><Relationship Id="rId28" Type="http://schemas.microsoft.com/office/2007/relationships/diagramDrawing" Target="../diagrams/drawing12.xml"/><Relationship Id="rId36" Type="http://schemas.openxmlformats.org/officeDocument/2006/relationships/diagramData" Target="../diagrams/data14.xml"/><Relationship Id="rId10" Type="http://schemas.openxmlformats.org/officeDocument/2006/relationships/diagramLayout" Target="../diagrams/layout9.xml"/><Relationship Id="rId19" Type="http://schemas.openxmlformats.org/officeDocument/2006/relationships/diagramData" Target="../diagrams/data11.xml"/><Relationship Id="rId31" Type="http://schemas.openxmlformats.org/officeDocument/2006/relationships/diagramData" Target="../diagrams/data13.xml"/><Relationship Id="rId4" Type="http://schemas.openxmlformats.org/officeDocument/2006/relationships/image" Target="../media/image30.png"/><Relationship Id="rId9" Type="http://schemas.openxmlformats.org/officeDocument/2006/relationships/diagramData" Target="../diagrams/data9.xml"/><Relationship Id="rId14" Type="http://schemas.openxmlformats.org/officeDocument/2006/relationships/diagramData" Target="../diagrams/data10.xml"/><Relationship Id="rId22" Type="http://schemas.openxmlformats.org/officeDocument/2006/relationships/diagramColors" Target="../diagrams/colors11.xml"/><Relationship Id="rId27" Type="http://schemas.openxmlformats.org/officeDocument/2006/relationships/diagramColors" Target="../diagrams/colors12.xml"/><Relationship Id="rId30" Type="http://schemas.openxmlformats.org/officeDocument/2006/relationships/image" Target="../media/image29.png"/><Relationship Id="rId35" Type="http://schemas.microsoft.com/office/2007/relationships/diagramDrawing" Target="../diagrams/drawing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diagramData" Target="../diagrams/data17.xml"/><Relationship Id="rId18" Type="http://schemas.openxmlformats.org/officeDocument/2006/relationships/image" Target="../media/image30.png"/><Relationship Id="rId26" Type="http://schemas.openxmlformats.org/officeDocument/2006/relationships/diagramLayout" Target="../diagrams/layout18.xml"/><Relationship Id="rId39" Type="http://schemas.microsoft.com/office/2007/relationships/diagramDrawing" Target="../diagrams/drawing20.xml"/><Relationship Id="rId3" Type="http://schemas.openxmlformats.org/officeDocument/2006/relationships/diagramData" Target="../diagrams/data15.xml"/><Relationship Id="rId21" Type="http://schemas.openxmlformats.org/officeDocument/2006/relationships/image" Target="../media/image34.png"/><Relationship Id="rId34" Type="http://schemas.microsoft.com/office/2007/relationships/diagramDrawing" Target="../diagrams/drawing19.xml"/><Relationship Id="rId7" Type="http://schemas.microsoft.com/office/2007/relationships/diagramDrawing" Target="../diagrams/drawing15.xml"/><Relationship Id="rId12" Type="http://schemas.microsoft.com/office/2007/relationships/diagramDrawing" Target="../diagrams/drawing16.xml"/><Relationship Id="rId17" Type="http://schemas.microsoft.com/office/2007/relationships/diagramDrawing" Target="../diagrams/drawing17.xml"/><Relationship Id="rId25" Type="http://schemas.openxmlformats.org/officeDocument/2006/relationships/diagramData" Target="../diagrams/data18.xml"/><Relationship Id="rId33" Type="http://schemas.openxmlformats.org/officeDocument/2006/relationships/diagramColors" Target="../diagrams/colors19.xml"/><Relationship Id="rId38" Type="http://schemas.openxmlformats.org/officeDocument/2006/relationships/diagramColors" Target="../diagrams/colors20.xml"/><Relationship Id="rId2" Type="http://schemas.openxmlformats.org/officeDocument/2006/relationships/notesSlide" Target="../notesSlides/notesSlide6.xml"/><Relationship Id="rId16" Type="http://schemas.openxmlformats.org/officeDocument/2006/relationships/diagramColors" Target="../diagrams/colors17.xml"/><Relationship Id="rId20" Type="http://schemas.openxmlformats.org/officeDocument/2006/relationships/image" Target="../media/image26.png"/><Relationship Id="rId29" Type="http://schemas.microsoft.com/office/2007/relationships/diagramDrawing" Target="../diagrams/drawing18.xml"/><Relationship Id="rId1" Type="http://schemas.openxmlformats.org/officeDocument/2006/relationships/slideLayout" Target="../slideLayouts/slideLayout35.xml"/><Relationship Id="rId6" Type="http://schemas.openxmlformats.org/officeDocument/2006/relationships/diagramColors" Target="../diagrams/colors15.xml"/><Relationship Id="rId11" Type="http://schemas.openxmlformats.org/officeDocument/2006/relationships/diagramColors" Target="../diagrams/colors16.xml"/><Relationship Id="rId24" Type="http://schemas.openxmlformats.org/officeDocument/2006/relationships/image" Target="../media/image41.jpg"/><Relationship Id="rId32" Type="http://schemas.openxmlformats.org/officeDocument/2006/relationships/diagramQuickStyle" Target="../diagrams/quickStyle19.xml"/><Relationship Id="rId37" Type="http://schemas.openxmlformats.org/officeDocument/2006/relationships/diagramQuickStyle" Target="../diagrams/quickStyle20.xml"/><Relationship Id="rId5" Type="http://schemas.openxmlformats.org/officeDocument/2006/relationships/diagramQuickStyle" Target="../diagrams/quickStyle15.xml"/><Relationship Id="rId15" Type="http://schemas.openxmlformats.org/officeDocument/2006/relationships/diagramQuickStyle" Target="../diagrams/quickStyle17.xml"/><Relationship Id="rId23" Type="http://schemas.openxmlformats.org/officeDocument/2006/relationships/image" Target="../media/image28.png"/><Relationship Id="rId28" Type="http://schemas.openxmlformats.org/officeDocument/2006/relationships/diagramColors" Target="../diagrams/colors18.xml"/><Relationship Id="rId36" Type="http://schemas.openxmlformats.org/officeDocument/2006/relationships/diagramLayout" Target="../diagrams/layout20.xml"/><Relationship Id="rId10" Type="http://schemas.openxmlformats.org/officeDocument/2006/relationships/diagramQuickStyle" Target="../diagrams/quickStyle16.xml"/><Relationship Id="rId19" Type="http://schemas.openxmlformats.org/officeDocument/2006/relationships/image" Target="../media/image29.png"/><Relationship Id="rId31" Type="http://schemas.openxmlformats.org/officeDocument/2006/relationships/diagramLayout" Target="../diagrams/layout19.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diagramLayout" Target="../diagrams/layout17.xml"/><Relationship Id="rId22" Type="http://schemas.openxmlformats.org/officeDocument/2006/relationships/image" Target="../media/image33.png"/><Relationship Id="rId27" Type="http://schemas.openxmlformats.org/officeDocument/2006/relationships/diagramQuickStyle" Target="../diagrams/quickStyle18.xml"/><Relationship Id="rId30" Type="http://schemas.openxmlformats.org/officeDocument/2006/relationships/diagramData" Target="../diagrams/data19.xml"/><Relationship Id="rId35" Type="http://schemas.openxmlformats.org/officeDocument/2006/relationships/diagramData" Target="../diagrams/data20.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image" Target="../media/image30.png"/><Relationship Id="rId26" Type="http://schemas.openxmlformats.org/officeDocument/2006/relationships/diagramLayout" Target="../diagrams/layout24.xml"/><Relationship Id="rId39" Type="http://schemas.microsoft.com/office/2007/relationships/diagramDrawing" Target="../diagrams/drawing26.xml"/><Relationship Id="rId3" Type="http://schemas.openxmlformats.org/officeDocument/2006/relationships/diagramData" Target="../diagrams/data21.xml"/><Relationship Id="rId21" Type="http://schemas.openxmlformats.org/officeDocument/2006/relationships/image" Target="../media/image34.png"/><Relationship Id="rId34" Type="http://schemas.microsoft.com/office/2007/relationships/diagramDrawing" Target="../diagrams/drawing25.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5" Type="http://schemas.openxmlformats.org/officeDocument/2006/relationships/diagramData" Target="../diagrams/data24.xml"/><Relationship Id="rId33" Type="http://schemas.openxmlformats.org/officeDocument/2006/relationships/diagramColors" Target="../diagrams/colors25.xml"/><Relationship Id="rId38" Type="http://schemas.openxmlformats.org/officeDocument/2006/relationships/diagramColors" Target="../diagrams/colors26.xml"/><Relationship Id="rId2" Type="http://schemas.openxmlformats.org/officeDocument/2006/relationships/notesSlide" Target="../notesSlides/notesSlide7.xml"/><Relationship Id="rId16" Type="http://schemas.openxmlformats.org/officeDocument/2006/relationships/diagramColors" Target="../diagrams/colors23.xml"/><Relationship Id="rId20" Type="http://schemas.openxmlformats.org/officeDocument/2006/relationships/image" Target="../media/image26.png"/><Relationship Id="rId29" Type="http://schemas.microsoft.com/office/2007/relationships/diagramDrawing" Target="../diagrams/drawing24.xml"/><Relationship Id="rId1" Type="http://schemas.openxmlformats.org/officeDocument/2006/relationships/slideLayout" Target="../slideLayouts/slideLayout35.xml"/><Relationship Id="rId6" Type="http://schemas.openxmlformats.org/officeDocument/2006/relationships/diagramColors" Target="../diagrams/colors21.xml"/><Relationship Id="rId11" Type="http://schemas.openxmlformats.org/officeDocument/2006/relationships/diagramColors" Target="../diagrams/colors22.xml"/><Relationship Id="rId24" Type="http://schemas.openxmlformats.org/officeDocument/2006/relationships/image" Target="../media/image41.jpg"/><Relationship Id="rId32" Type="http://schemas.openxmlformats.org/officeDocument/2006/relationships/diagramQuickStyle" Target="../diagrams/quickStyle25.xml"/><Relationship Id="rId37" Type="http://schemas.openxmlformats.org/officeDocument/2006/relationships/diagramQuickStyle" Target="../diagrams/quickStyle26.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23" Type="http://schemas.openxmlformats.org/officeDocument/2006/relationships/image" Target="../media/image28.png"/><Relationship Id="rId28" Type="http://schemas.openxmlformats.org/officeDocument/2006/relationships/diagramColors" Target="../diagrams/colors24.xml"/><Relationship Id="rId36" Type="http://schemas.openxmlformats.org/officeDocument/2006/relationships/diagramLayout" Target="../diagrams/layout26.xml"/><Relationship Id="rId10" Type="http://schemas.openxmlformats.org/officeDocument/2006/relationships/diagramQuickStyle" Target="../diagrams/quickStyle22.xml"/><Relationship Id="rId19" Type="http://schemas.openxmlformats.org/officeDocument/2006/relationships/image" Target="../media/image29.png"/><Relationship Id="rId31" Type="http://schemas.openxmlformats.org/officeDocument/2006/relationships/diagramLayout" Target="../diagrams/layout25.xml"/><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 Id="rId22" Type="http://schemas.openxmlformats.org/officeDocument/2006/relationships/image" Target="../media/image33.png"/><Relationship Id="rId27" Type="http://schemas.openxmlformats.org/officeDocument/2006/relationships/diagramQuickStyle" Target="../diagrams/quickStyle24.xml"/><Relationship Id="rId30" Type="http://schemas.openxmlformats.org/officeDocument/2006/relationships/diagramData" Target="../diagrams/data25.xml"/><Relationship Id="rId35" Type="http://schemas.openxmlformats.org/officeDocument/2006/relationships/diagramData" Target="../diagrams/data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rubenramosmate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hyperlink" Target="https://rrcode.wordpress.com/" TargetMode="External"/><Relationship Id="rId4" Type="http://schemas.openxmlformats.org/officeDocument/2006/relationships/hyperlink" Target="https://twitter.com/rubenr79"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github.com/AzureAD" TargetMode="External"/><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8.png"/><Relationship Id="rId3" Type="http://schemas.openxmlformats.org/officeDocument/2006/relationships/slideLayout" Target="../slideLayouts/slideLayout35.xml"/><Relationship Id="rId21" Type="http://schemas.openxmlformats.org/officeDocument/2006/relationships/image" Target="../media/image31.png"/><Relationship Id="rId7" Type="http://schemas.openxmlformats.org/officeDocument/2006/relationships/diagramData" Target="../diagrams/data1.xml"/><Relationship Id="rId12" Type="http://schemas.openxmlformats.org/officeDocument/2006/relationships/image" Target="../media/image26.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30.png"/><Relationship Id="rId1" Type="http://schemas.openxmlformats.org/officeDocument/2006/relationships/tags" Target="../tags/tag1.xml"/><Relationship Id="rId6" Type="http://schemas.openxmlformats.org/officeDocument/2006/relationships/image" Target="../media/image24.png"/><Relationship Id="rId11" Type="http://schemas.microsoft.com/office/2007/relationships/diagramDrawing" Target="../diagrams/drawing1.xml"/><Relationship Id="rId5" Type="http://schemas.openxmlformats.org/officeDocument/2006/relationships/image" Target="../media/image23.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9" Type="http://schemas.openxmlformats.org/officeDocument/2006/relationships/diagramColors" Target="../diagrams/colors8.xml"/><Relationship Id="rId3" Type="http://schemas.openxmlformats.org/officeDocument/2006/relationships/notesSlide" Target="../notesSlides/notesSlide4.xml"/><Relationship Id="rId21" Type="http://schemas.openxmlformats.org/officeDocument/2006/relationships/diagramQuickStyle" Target="../diagrams/quickStyle5.xml"/><Relationship Id="rId34" Type="http://schemas.openxmlformats.org/officeDocument/2006/relationships/diagramColors" Target="../diagrams/colors7.xml"/><Relationship Id="rId7" Type="http://schemas.openxmlformats.org/officeDocument/2006/relationships/image" Target="../media/image26.png"/><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openxmlformats.org/officeDocument/2006/relationships/diagramQuickStyle" Target="../diagrams/quickStyle7.xml"/><Relationship Id="rId38" Type="http://schemas.openxmlformats.org/officeDocument/2006/relationships/diagramQuickStyle" Target="../diagrams/quickStyle8.xml"/><Relationship Id="rId2" Type="http://schemas.openxmlformats.org/officeDocument/2006/relationships/slideLayout" Target="../slideLayouts/slideLayout35.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8.png"/><Relationship Id="rId41" Type="http://schemas.openxmlformats.org/officeDocument/2006/relationships/image" Target="../media/image41.jpg"/><Relationship Id="rId1" Type="http://schemas.openxmlformats.org/officeDocument/2006/relationships/tags" Target="../tags/tag3.xml"/><Relationship Id="rId6" Type="http://schemas.openxmlformats.org/officeDocument/2006/relationships/image" Target="../media/image34.png"/><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Layout" Target="../diagrams/layout7.xml"/><Relationship Id="rId37" Type="http://schemas.openxmlformats.org/officeDocument/2006/relationships/diagramLayout" Target="../diagrams/layout8.xml"/><Relationship Id="rId40" Type="http://schemas.microsoft.com/office/2007/relationships/diagramDrawing" Target="../diagrams/drawing8.xml"/><Relationship Id="rId5" Type="http://schemas.openxmlformats.org/officeDocument/2006/relationships/image" Target="../media/image33.pn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36" Type="http://schemas.openxmlformats.org/officeDocument/2006/relationships/diagramData" Target="../diagrams/data8.xml"/><Relationship Id="rId10" Type="http://schemas.openxmlformats.org/officeDocument/2006/relationships/diagramLayout" Target="../diagrams/layout3.xml"/><Relationship Id="rId19" Type="http://schemas.openxmlformats.org/officeDocument/2006/relationships/diagramData" Target="../diagrams/data5.xml"/><Relationship Id="rId31" Type="http://schemas.openxmlformats.org/officeDocument/2006/relationships/diagramData" Target="../diagrams/data7.xml"/><Relationship Id="rId4" Type="http://schemas.openxmlformats.org/officeDocument/2006/relationships/image" Target="../media/image30.png"/><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image" Target="../media/image29.png"/><Relationship Id="rId35" Type="http://schemas.microsoft.com/office/2007/relationships/diagramDrawing" Target="../diagrams/drawing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Madrid, Spain</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Ruben Ramos Mateo</a:t>
            </a:r>
          </a:p>
          <a:p>
            <a:endParaRPr lang="en-US" dirty="0"/>
          </a:p>
          <a:p>
            <a:r>
              <a:rPr lang="en-US" dirty="0" err="1"/>
              <a:t>Arquitecto</a:t>
            </a:r>
            <a:r>
              <a:rPr lang="en-US" dirty="0"/>
              <a:t> </a:t>
            </a:r>
            <a:r>
              <a:rPr lang="en-US" dirty="0" err="1"/>
              <a:t>Soluciones</a:t>
            </a:r>
            <a:r>
              <a:rPr lang="en-US" dirty="0"/>
              <a:t> Office 365</a:t>
            </a:r>
          </a:p>
          <a:p>
            <a:r>
              <a:rPr lang="en-US" dirty="0"/>
              <a:t>Grupo Zertia</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5F967-0DAC-4AA5-9491-A02426782F70}"/>
              </a:ext>
            </a:extLst>
          </p:cNvPr>
          <p:cNvPicPr>
            <a:picLocks noChangeAspect="1"/>
          </p:cNvPicPr>
          <p:nvPr/>
        </p:nvPicPr>
        <p:blipFill>
          <a:blip r:embed="rId2"/>
          <a:stretch>
            <a:fillRect/>
          </a:stretch>
        </p:blipFill>
        <p:spPr>
          <a:xfrm>
            <a:off x="410094" y="619688"/>
            <a:ext cx="11061469" cy="5460244"/>
          </a:xfrm>
          <a:prstGeom prst="rect">
            <a:avLst/>
          </a:prstGeom>
        </p:spPr>
      </p:pic>
      <p:sp>
        <p:nvSpPr>
          <p:cNvPr id="4" name="Title 1">
            <a:extLst>
              <a:ext uri="{FF2B5EF4-FFF2-40B4-BE49-F238E27FC236}">
                <a16:creationId xmlns:a16="http://schemas.microsoft.com/office/drawing/2014/main" id="{94262B0E-1538-439E-B010-E6DE584DDE5C}"/>
              </a:ext>
            </a:extLst>
          </p:cNvPr>
          <p:cNvSpPr txBox="1">
            <a:spLocks/>
          </p:cNvSpPr>
          <p:nvPr/>
        </p:nvSpPr>
        <p:spPr>
          <a:xfrm>
            <a:off x="501535" y="544029"/>
            <a:ext cx="9955322" cy="911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a:t>1 App</a:t>
            </a:r>
          </a:p>
        </p:txBody>
      </p:sp>
    </p:spTree>
    <p:extLst>
      <p:ext uri="{BB962C8B-B14F-4D97-AF65-F5344CB8AC3E}">
        <p14:creationId xmlns:p14="http://schemas.microsoft.com/office/powerpoint/2010/main" val="22477718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51566"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373310" y="2030331"/>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510178" y="2759251"/>
            <a:ext cx="793212" cy="79321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65"/>
          <p:cNvGrpSpPr/>
          <p:nvPr/>
        </p:nvGrpSpPr>
        <p:grpSpPr>
          <a:xfrm>
            <a:off x="2510178" y="3638324"/>
            <a:ext cx="793212" cy="793212"/>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410463" y="3638324"/>
            <a:ext cx="793212" cy="793212"/>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410463" y="2759251"/>
            <a:ext cx="793212" cy="793212"/>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5082065" y="2742662"/>
            <a:ext cx="793212" cy="793212"/>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5082065" y="3642948"/>
            <a:ext cx="793212" cy="793212"/>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52084" y="2568989"/>
            <a:ext cx="1463761" cy="2085518"/>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8103269"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332838" y="2610008"/>
            <a:ext cx="793212" cy="1101057"/>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9077974" y="2758013"/>
            <a:ext cx="1101057" cy="793212"/>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735524" y="2146700"/>
            <a:ext cx="125933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178533" y="3637085"/>
            <a:ext cx="1101057" cy="793212"/>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950827" y="2733177"/>
            <a:ext cx="811673" cy="79461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950827" y="3630023"/>
            <a:ext cx="819527" cy="810327"/>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Breaking silos</a:t>
            </a:r>
          </a:p>
        </p:txBody>
      </p:sp>
      <p:grpSp>
        <p:nvGrpSpPr>
          <p:cNvPr id="62" name="Group 61"/>
          <p:cNvGrpSpPr/>
          <p:nvPr/>
        </p:nvGrpSpPr>
        <p:grpSpPr>
          <a:xfrm>
            <a:off x="10640280" y="2467694"/>
            <a:ext cx="1463761" cy="2085518"/>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9106709" y="3647874"/>
            <a:ext cx="1101057" cy="793212"/>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266800"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61706" y="2902335"/>
            <a:ext cx="520803" cy="520803"/>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Beneficios</a:t>
            </a:r>
            <a:r>
              <a:rPr lang="en-US" dirty="0"/>
              <a:t> de Microsoft Graph API</a:t>
            </a:r>
          </a:p>
        </p:txBody>
      </p:sp>
      <p:sp>
        <p:nvSpPr>
          <p:cNvPr id="4" name="Text Placeholder 3"/>
          <p:cNvSpPr>
            <a:spLocks noGrp="1"/>
          </p:cNvSpPr>
          <p:nvPr>
            <p:ph type="body" sz="quarter" idx="10"/>
          </p:nvPr>
        </p:nvSpPr>
        <p:spPr>
          <a:xfrm>
            <a:off x="529660" y="1476621"/>
            <a:ext cx="11375536" cy="4893584"/>
          </a:xfrm>
        </p:spPr>
        <p:txBody>
          <a:bodyPr/>
          <a:lstStyle/>
          <a:p>
            <a:r>
              <a:rPr lang="en-US" dirty="0" err="1"/>
              <a:t>Enpoint</a:t>
            </a:r>
            <a:r>
              <a:rPr lang="en-US" dirty="0"/>
              <a:t> </a:t>
            </a:r>
            <a:r>
              <a:rPr lang="en-US" dirty="0" err="1"/>
              <a:t>único</a:t>
            </a:r>
            <a:endParaRPr lang="en-US" dirty="0"/>
          </a:p>
          <a:p>
            <a:endParaRPr lang="en-US" dirty="0"/>
          </a:p>
          <a:p>
            <a:r>
              <a:rPr lang="en-US" dirty="0"/>
              <a:t>Single well-known resource</a:t>
            </a:r>
          </a:p>
          <a:p>
            <a:endParaRPr lang="en-US" dirty="0"/>
          </a:p>
          <a:p>
            <a:r>
              <a:rPr lang="en-US" dirty="0"/>
              <a:t>Solo se </a:t>
            </a:r>
            <a:r>
              <a:rPr lang="en-US" dirty="0" err="1"/>
              <a:t>necesita</a:t>
            </a:r>
            <a:r>
              <a:rPr lang="en-US" dirty="0"/>
              <a:t> un OAuth access token</a:t>
            </a:r>
          </a:p>
          <a:p>
            <a:endParaRPr lang="en-US" dirty="0"/>
          </a:p>
          <a:p>
            <a:r>
              <a:rPr lang="es-ES" dirty="0"/>
              <a:t>Navegar por relaciones lógicamente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FF70127-BDC3-4492-BF3A-76741A12ABF2}"/>
              </a:ext>
            </a:extLst>
          </p:cNvPr>
          <p:cNvSpPr>
            <a:spLocks noGrp="1"/>
          </p:cNvSpPr>
          <p:nvPr/>
        </p:nvSpPr>
        <p:spPr>
          <a:xfrm>
            <a:off x="679190" y="600991"/>
            <a:ext cx="8229598" cy="513840"/>
          </a:xfrm>
          <a:prstGeom prst="rect">
            <a:avLst/>
          </a:prstGeom>
        </p:spPr>
        <p:txBody>
          <a:bodyPr/>
          <a:lstStyle>
            <a:lvl1pPr algn="l" defTabSz="457200" rtl="0" eaLnBrk="1" latinLnBrk="0" hangingPunct="1">
              <a:spcBef>
                <a:spcPct val="0"/>
              </a:spcBef>
              <a:buNone/>
              <a:defRPr sz="3600" kern="1200" baseline="0">
                <a:solidFill>
                  <a:schemeClr val="tx1"/>
                </a:solidFill>
                <a:latin typeface="Segoe UI Semilight" panose="020B0402040204020203" pitchFamily="34" charset="0"/>
                <a:ea typeface="+mj-ea"/>
                <a:cs typeface="Segoe UI Semilight" panose="020B0402040204020203" pitchFamily="34" charset="0"/>
              </a:defRPr>
            </a:lvl1pPr>
          </a:lstStyle>
          <a:p>
            <a:r>
              <a:rPr lang="en-US" dirty="0"/>
              <a:t>Calling the API</a:t>
            </a:r>
          </a:p>
        </p:txBody>
      </p:sp>
      <p:sp>
        <p:nvSpPr>
          <p:cNvPr id="5" name="Text Placeholder 1">
            <a:extLst>
              <a:ext uri="{FF2B5EF4-FFF2-40B4-BE49-F238E27FC236}">
                <a16:creationId xmlns:a16="http://schemas.microsoft.com/office/drawing/2014/main" id="{ADE95EB3-650D-41E9-83E2-AEB2F4580F1F}"/>
              </a:ext>
            </a:extLst>
          </p:cNvPr>
          <p:cNvSpPr>
            <a:spLocks noGrp="1"/>
          </p:cNvSpPr>
          <p:nvPr/>
        </p:nvSpPr>
        <p:spPr>
          <a:xfrm>
            <a:off x="2330448" y="2700186"/>
            <a:ext cx="8137500" cy="305049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2559" lvl="1" indent="-336179">
              <a:spcAft>
                <a:spcPts val="441"/>
              </a:spcAft>
              <a:buFont typeface="Arial" panose="020B0604020202020204" pitchFamily="34" charset="0"/>
              <a:buChar char="•"/>
            </a:pPr>
            <a:r>
              <a:rPr lang="en-US" sz="1471" dirty="0"/>
              <a:t>HTTP verbs dictate the request intent: GET | POST | PATCH | PUT | DELETE</a:t>
            </a:r>
          </a:p>
          <a:p>
            <a:pPr marL="422559" lvl="1" indent="-336179">
              <a:spcAft>
                <a:spcPts val="441"/>
              </a:spcAft>
              <a:buFont typeface="Arial" panose="020B0604020202020204" pitchFamily="34" charset="0"/>
              <a:buChar char="•"/>
            </a:pPr>
            <a:r>
              <a:rPr lang="en-US" sz="1471" dirty="0"/>
              <a:t>Version: </a:t>
            </a:r>
            <a:r>
              <a:rPr lang="en-US" sz="1471" dirty="0">
                <a:solidFill>
                  <a:srgbClr val="7030A0"/>
                </a:solidFill>
                <a:latin typeface="Consolas" panose="020B0609020204030204" pitchFamily="49" charset="0"/>
              </a:rPr>
              <a:t>/</a:t>
            </a:r>
            <a:r>
              <a:rPr lang="en" sz="1471" dirty="0">
                <a:solidFill>
                  <a:srgbClr val="7030A0"/>
                </a:solidFill>
                <a:latin typeface="Consolas" panose="020B0609020204030204" pitchFamily="49" charset="0"/>
              </a:rPr>
              <a:t>v1.0 </a:t>
            </a:r>
            <a:r>
              <a:rPr lang="en" sz="1471" dirty="0"/>
              <a:t>or </a:t>
            </a:r>
            <a:r>
              <a:rPr lang="en" sz="1471" dirty="0">
                <a:solidFill>
                  <a:srgbClr val="7030A0"/>
                </a:solidFill>
                <a:latin typeface="Consolas" panose="020B0609020204030204" pitchFamily="49" charset="0"/>
              </a:rPr>
              <a:t>/beta</a:t>
            </a:r>
            <a:endParaRPr lang="en-US" sz="1471" dirty="0">
              <a:solidFill>
                <a:srgbClr val="7030A0"/>
              </a:solidFill>
              <a:latin typeface="Consolas" panose="020B0609020204030204" pitchFamily="49" charset="0"/>
            </a:endParaRPr>
          </a:p>
          <a:p>
            <a:pPr marL="422559" lvl="1" indent="-336179">
              <a:spcAft>
                <a:spcPts val="441"/>
              </a:spcAft>
              <a:buFont typeface="Arial" panose="020B0604020202020204" pitchFamily="34" charset="0"/>
              <a:buChar char="•"/>
            </a:pPr>
            <a:r>
              <a:rPr lang="en-US" sz="1471" dirty="0"/>
              <a:t>Resource: </a:t>
            </a:r>
            <a:r>
              <a:rPr lang="en-US" sz="1471" dirty="0">
                <a:solidFill>
                  <a:srgbClr val="107C10"/>
                </a:solidFill>
                <a:latin typeface="Consolas" pitchFamily="49" charset="0"/>
              </a:rPr>
              <a:t>/users</a:t>
            </a:r>
            <a:r>
              <a:rPr lang="en-US" sz="1471" dirty="0"/>
              <a:t>,</a:t>
            </a:r>
            <a:r>
              <a:rPr lang="en-US" sz="1471" dirty="0">
                <a:solidFill>
                  <a:srgbClr val="107C10"/>
                </a:solidFill>
                <a:latin typeface="Consolas" pitchFamily="49" charset="0"/>
              </a:rPr>
              <a:t> /groups</a:t>
            </a:r>
            <a:r>
              <a:rPr lang="en-US" sz="1471" dirty="0"/>
              <a:t>,</a:t>
            </a:r>
            <a:r>
              <a:rPr lang="en-US" sz="1471" dirty="0">
                <a:solidFill>
                  <a:srgbClr val="107C10"/>
                </a:solidFill>
                <a:latin typeface="Consolas" pitchFamily="49" charset="0"/>
              </a:rPr>
              <a:t> /sites</a:t>
            </a:r>
            <a:r>
              <a:rPr lang="en-US" sz="1471" dirty="0"/>
              <a:t>,</a:t>
            </a:r>
            <a:r>
              <a:rPr lang="en-US" sz="1471" dirty="0">
                <a:solidFill>
                  <a:srgbClr val="107C10"/>
                </a:solidFill>
                <a:latin typeface="Consolas" pitchFamily="49" charset="0"/>
              </a:rPr>
              <a:t> /drives</a:t>
            </a:r>
            <a:r>
              <a:rPr lang="en-US" sz="1471" dirty="0"/>
              <a:t>, </a:t>
            </a:r>
            <a:r>
              <a:rPr lang="en-US" sz="1471" dirty="0">
                <a:solidFill>
                  <a:srgbClr val="107C10"/>
                </a:solidFill>
                <a:latin typeface="Consolas" pitchFamily="49" charset="0"/>
              </a:rPr>
              <a:t>/devices</a:t>
            </a:r>
            <a:r>
              <a:rPr lang="en-US" sz="1471" dirty="0"/>
              <a:t>,</a:t>
            </a:r>
            <a:r>
              <a:rPr lang="en-US" sz="1471" dirty="0">
                <a:solidFill>
                  <a:srgbClr val="107C10"/>
                </a:solidFill>
                <a:latin typeface="Consolas" pitchFamily="49" charset="0"/>
              </a:rPr>
              <a:t> more…</a:t>
            </a:r>
          </a:p>
          <a:p>
            <a:pPr marL="422559" lvl="1" indent="-336179">
              <a:spcAft>
                <a:spcPts val="441"/>
              </a:spcAft>
              <a:buFont typeface="Arial" panose="020B0604020202020204" pitchFamily="34" charset="0"/>
              <a:buChar char="•"/>
            </a:pPr>
            <a:r>
              <a:rPr lang="en-US" sz="1471" dirty="0"/>
              <a:t>Member from collection: </a:t>
            </a:r>
            <a:r>
              <a:rPr lang="en-US" sz="1471" dirty="0">
                <a:solidFill>
                  <a:srgbClr val="107C10"/>
                </a:solidFill>
                <a:latin typeface="Consolas" pitchFamily="49" charset="0"/>
                <a:cs typeface="Consolas" pitchFamily="49" charset="0"/>
              </a:rPr>
              <a:t>/users</a:t>
            </a:r>
            <a:r>
              <a:rPr lang="en-US" sz="1471" dirty="0">
                <a:solidFill>
                  <a:srgbClr val="DE4D2D"/>
                </a:solidFill>
                <a:latin typeface="Consolas" pitchFamily="49" charset="0"/>
                <a:cs typeface="Consolas" pitchFamily="49" charset="0"/>
              </a:rPr>
              <a:t>/AAA</a:t>
            </a:r>
          </a:p>
          <a:p>
            <a:pPr marL="422559" lvl="1" indent="-336179">
              <a:spcAft>
                <a:spcPts val="441"/>
              </a:spcAft>
              <a:buFont typeface="Arial" panose="020B0604020202020204" pitchFamily="34" charset="0"/>
              <a:buChar char="•"/>
            </a:pPr>
            <a:r>
              <a:rPr lang="en-US" sz="1471" dirty="0"/>
              <a:t>Property:</a:t>
            </a:r>
            <a:r>
              <a:rPr lang="en-US" sz="1471" dirty="0">
                <a:solidFill>
                  <a:srgbClr val="107C10"/>
                </a:solidFill>
                <a:latin typeface="Consolas" pitchFamily="49" charset="0"/>
                <a:cs typeface="Consolas" pitchFamily="49" charset="0"/>
              </a:rPr>
              <a:t> /users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/department</a:t>
            </a:r>
          </a:p>
          <a:p>
            <a:pPr marL="422559" lvl="1" indent="-336179">
              <a:spcAft>
                <a:spcPts val="441"/>
              </a:spcAft>
              <a:buFont typeface="Arial" panose="020B0604020202020204" pitchFamily="34" charset="0"/>
              <a:buChar char="•"/>
            </a:pPr>
            <a:r>
              <a:rPr lang="en-US" sz="1471" dirty="0"/>
              <a:t>Traverse to related resources via navigations:  </a:t>
            </a:r>
            <a:r>
              <a:rPr lang="en-US" sz="1471" dirty="0">
                <a:solidFill>
                  <a:srgbClr val="107C10"/>
                </a:solidFill>
                <a:latin typeface="Consolas" pitchFamily="49" charset="0"/>
                <a:cs typeface="Consolas" pitchFamily="49" charset="0"/>
              </a:rPr>
              <a:t>/users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/events</a:t>
            </a:r>
          </a:p>
          <a:p>
            <a:pPr marL="422559" lvl="1" indent="-336179">
              <a:spcAft>
                <a:spcPts val="441"/>
              </a:spcAft>
              <a:buFont typeface="Arial" panose="020B0604020202020204" pitchFamily="34" charset="0"/>
              <a:buChar char="•"/>
            </a:pPr>
            <a:r>
              <a:rPr lang="en-US" sz="1471" dirty="0"/>
              <a:t>Query parameters:</a:t>
            </a:r>
            <a:r>
              <a:rPr lang="en-US" sz="1471" dirty="0">
                <a:solidFill>
                  <a:srgbClr val="107C10"/>
                </a:solidFill>
                <a:latin typeface="Consolas" pitchFamily="49" charset="0"/>
                <a:cs typeface="Consolas" pitchFamily="49" charset="0"/>
              </a:rPr>
              <a:t> /users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/events</a:t>
            </a:r>
            <a:r>
              <a:rPr lang="en-US" sz="1471" dirty="0">
                <a:solidFill>
                  <a:schemeClr val="tx2"/>
                </a:solidFill>
                <a:latin typeface="Consolas" pitchFamily="49" charset="0"/>
                <a:cs typeface="Consolas" pitchFamily="49" charset="0"/>
              </a:rPr>
              <a:t>?$top=5</a:t>
            </a:r>
            <a:endParaRPr lang="en-US" sz="1471" dirty="0">
              <a:solidFill>
                <a:schemeClr val="tx2"/>
              </a:solidFill>
            </a:endParaRPr>
          </a:p>
          <a:p>
            <a:pPr marL="590648" lvl="2" indent="-336179">
              <a:spcAft>
                <a:spcPts val="441"/>
              </a:spcAft>
              <a:buFont typeface="Courier New" panose="02070309020205020404" pitchFamily="49" charset="0"/>
              <a:buChar char="o"/>
            </a:pPr>
            <a:r>
              <a:rPr lang="en-US" sz="1324" dirty="0"/>
              <a:t>Format results: </a:t>
            </a:r>
            <a:r>
              <a:rPr lang="en-US" sz="1324" dirty="0">
                <a:solidFill>
                  <a:schemeClr val="tx2"/>
                </a:solidFill>
                <a:latin typeface="Consolas" pitchFamily="49" charset="0"/>
                <a:cs typeface="Consolas" pitchFamily="49" charset="0"/>
              </a:rPr>
              <a:t>$select</a:t>
            </a:r>
            <a:r>
              <a:rPr lang="en-US" sz="1324" dirty="0"/>
              <a:t> | </a:t>
            </a:r>
            <a:r>
              <a:rPr lang="en-US" sz="1324" dirty="0">
                <a:solidFill>
                  <a:schemeClr val="tx2"/>
                </a:solidFill>
                <a:latin typeface="Consolas" pitchFamily="49" charset="0"/>
                <a:cs typeface="Consolas" pitchFamily="49" charset="0"/>
              </a:rPr>
              <a:t>$</a:t>
            </a:r>
            <a:r>
              <a:rPr lang="en-US" sz="1324" dirty="0" err="1">
                <a:solidFill>
                  <a:schemeClr val="tx2"/>
                </a:solidFill>
                <a:latin typeface="Consolas" pitchFamily="49" charset="0"/>
                <a:cs typeface="Consolas" pitchFamily="49" charset="0"/>
              </a:rPr>
              <a:t>orderby</a:t>
            </a:r>
            <a:r>
              <a:rPr lang="en-US" sz="1324" dirty="0"/>
              <a:t> </a:t>
            </a:r>
          </a:p>
          <a:p>
            <a:pPr marL="590648" lvl="2" indent="-336179">
              <a:spcAft>
                <a:spcPts val="441"/>
              </a:spcAft>
              <a:buFont typeface="Courier New" panose="02070309020205020404" pitchFamily="49" charset="0"/>
              <a:buChar char="o"/>
            </a:pPr>
            <a:r>
              <a:rPr lang="en-US" sz="1324" dirty="0"/>
              <a:t>Control results: </a:t>
            </a:r>
            <a:r>
              <a:rPr lang="en-US" sz="1324" dirty="0">
                <a:solidFill>
                  <a:schemeClr val="tx2"/>
                </a:solidFill>
                <a:latin typeface="Consolas" pitchFamily="49" charset="0"/>
                <a:cs typeface="Consolas" pitchFamily="49" charset="0"/>
              </a:rPr>
              <a:t>$filter </a:t>
            </a:r>
            <a:r>
              <a:rPr lang="en-US" sz="1324" dirty="0"/>
              <a:t>|</a:t>
            </a:r>
            <a:r>
              <a:rPr lang="en-US" sz="1324" dirty="0">
                <a:solidFill>
                  <a:schemeClr val="tx2"/>
                </a:solidFill>
                <a:latin typeface="Consolas" pitchFamily="49" charset="0"/>
                <a:cs typeface="Consolas" pitchFamily="49" charset="0"/>
              </a:rPr>
              <a:t> $expand</a:t>
            </a:r>
            <a:r>
              <a:rPr lang="en-US" sz="1324" dirty="0"/>
              <a:t> </a:t>
            </a:r>
          </a:p>
          <a:p>
            <a:pPr marL="590648" lvl="2" indent="-336179">
              <a:spcAft>
                <a:spcPts val="441"/>
              </a:spcAft>
              <a:buFont typeface="Courier New" panose="02070309020205020404" pitchFamily="49" charset="0"/>
              <a:buChar char="o"/>
            </a:pPr>
            <a:r>
              <a:rPr lang="en-US" sz="1324" dirty="0"/>
              <a:t>Paging: </a:t>
            </a:r>
            <a:r>
              <a:rPr lang="en-US" sz="1324" dirty="0">
                <a:solidFill>
                  <a:schemeClr val="tx2"/>
                </a:solidFill>
                <a:latin typeface="Consolas" pitchFamily="49" charset="0"/>
                <a:cs typeface="Consolas" pitchFamily="49" charset="0"/>
              </a:rPr>
              <a:t>$top </a:t>
            </a:r>
            <a:r>
              <a:rPr lang="en-US" sz="1324" dirty="0"/>
              <a:t>|</a:t>
            </a:r>
            <a:r>
              <a:rPr lang="en-US" sz="1324" dirty="0">
                <a:solidFill>
                  <a:schemeClr val="tx2"/>
                </a:solidFill>
                <a:latin typeface="Consolas" pitchFamily="49" charset="0"/>
                <a:cs typeface="Consolas" pitchFamily="49" charset="0"/>
              </a:rPr>
              <a:t> $skip </a:t>
            </a:r>
            <a:r>
              <a:rPr lang="en-US" sz="1324" dirty="0"/>
              <a:t>|</a:t>
            </a:r>
            <a:r>
              <a:rPr lang="en-US" sz="1324" dirty="0">
                <a:solidFill>
                  <a:schemeClr val="tx2"/>
                </a:solidFill>
                <a:latin typeface="Consolas" pitchFamily="49" charset="0"/>
                <a:cs typeface="Consolas" pitchFamily="49" charset="0"/>
              </a:rPr>
              <a:t> $</a:t>
            </a:r>
            <a:r>
              <a:rPr lang="en-US" sz="1324" dirty="0" err="1">
                <a:solidFill>
                  <a:schemeClr val="tx2"/>
                </a:solidFill>
                <a:latin typeface="Consolas" pitchFamily="49" charset="0"/>
                <a:cs typeface="Consolas" pitchFamily="49" charset="0"/>
              </a:rPr>
              <a:t>skiptoken</a:t>
            </a:r>
            <a:endParaRPr lang="en-US" sz="1324" dirty="0">
              <a:solidFill>
                <a:schemeClr val="tx2"/>
              </a:solidFill>
              <a:latin typeface="Consolas" pitchFamily="49" charset="0"/>
              <a:cs typeface="Consolas" pitchFamily="49" charset="0"/>
            </a:endParaRPr>
          </a:p>
        </p:txBody>
      </p:sp>
      <p:sp>
        <p:nvSpPr>
          <p:cNvPr id="6" name="TextBox 3">
            <a:extLst>
              <a:ext uri="{FF2B5EF4-FFF2-40B4-BE49-F238E27FC236}">
                <a16:creationId xmlns:a16="http://schemas.microsoft.com/office/drawing/2014/main" id="{4FA8BACC-7F4A-42D2-BC13-50B8C0837FDA}"/>
              </a:ext>
            </a:extLst>
          </p:cNvPr>
          <p:cNvSpPr txBox="1"/>
          <p:nvPr/>
        </p:nvSpPr>
        <p:spPr>
          <a:xfrm>
            <a:off x="1646238" y="1845066"/>
            <a:ext cx="9143999" cy="757391"/>
          </a:xfrm>
          <a:prstGeom prst="rect">
            <a:avLst/>
          </a:prstGeom>
          <a:solidFill>
            <a:schemeClr val="bg1"/>
          </a:solidFill>
          <a:ln>
            <a:noFill/>
          </a:ln>
          <a:effectLst/>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gradFill>
                  <a:gsLst>
                    <a:gs pos="100000">
                      <a:srgbClr val="505050"/>
                    </a:gs>
                    <a:gs pos="0">
                      <a:srgbClr val="505050"/>
                    </a:gs>
                  </a:gsLst>
                  <a:lin ang="5400000" scaled="0"/>
                </a:gradFill>
                <a:latin typeface="Consolas" pitchFamily="49" charset="0"/>
                <a:cs typeface="Consolas" pitchFamily="49" charset="0"/>
              </a:rPr>
              <a:t>	https://graph.microsoft.com</a:t>
            </a:r>
          </a:p>
          <a:p>
            <a:pPr marL="0" lvl="1" defTabSz="685845">
              <a:lnSpc>
                <a:spcPct val="90000"/>
              </a:lnSpc>
              <a:spcAft>
                <a:spcPts val="441"/>
              </a:spcAft>
              <a:defRPr/>
            </a:pPr>
            <a:r>
              <a:rPr lang="en-US" sz="1765" dirty="0">
                <a:gradFill>
                  <a:gsLst>
                    <a:gs pos="100000">
                      <a:srgbClr val="505050"/>
                    </a:gs>
                    <a:gs pos="0">
                      <a:srgbClr val="505050"/>
                    </a:gs>
                  </a:gsLst>
                  <a:lin ang="5400000" scaled="0"/>
                </a:gradFill>
                <a:latin typeface="Consolas" pitchFamily="49" charset="0"/>
                <a:cs typeface="Consolas" pitchFamily="49" charset="0"/>
              </a:rPr>
              <a:t>	</a:t>
            </a:r>
          </a:p>
        </p:txBody>
      </p:sp>
      <p:sp>
        <p:nvSpPr>
          <p:cNvPr id="7" name="Rectangle 4">
            <a:extLst>
              <a:ext uri="{FF2B5EF4-FFF2-40B4-BE49-F238E27FC236}">
                <a16:creationId xmlns:a16="http://schemas.microsoft.com/office/drawing/2014/main" id="{193D4175-5155-401C-8A48-01DA2D80BFBA}"/>
              </a:ext>
            </a:extLst>
          </p:cNvPr>
          <p:cNvSpPr/>
          <p:nvPr/>
        </p:nvSpPr>
        <p:spPr>
          <a:xfrm>
            <a:off x="2669889" y="2195102"/>
            <a:ext cx="1521897" cy="461669"/>
          </a:xfrm>
          <a:prstGeom prst="rect">
            <a:avLst/>
          </a:prstGeom>
          <a:noFill/>
        </p:spPr>
        <p:txBody>
          <a:bodyPr wrap="non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solidFill>
                  <a:srgbClr val="7030A0"/>
                </a:solidFill>
                <a:latin typeface="Consolas" pitchFamily="49" charset="0"/>
                <a:cs typeface="Consolas" pitchFamily="49" charset="0"/>
              </a:rPr>
              <a:t>/{version}</a:t>
            </a:r>
          </a:p>
        </p:txBody>
      </p:sp>
      <p:sp>
        <p:nvSpPr>
          <p:cNvPr id="8" name="Rectangle 5">
            <a:extLst>
              <a:ext uri="{FF2B5EF4-FFF2-40B4-BE49-F238E27FC236}">
                <a16:creationId xmlns:a16="http://schemas.microsoft.com/office/drawing/2014/main" id="{563996FB-D899-4B7C-AF99-04C0DE66E504}"/>
              </a:ext>
            </a:extLst>
          </p:cNvPr>
          <p:cNvSpPr/>
          <p:nvPr/>
        </p:nvSpPr>
        <p:spPr>
          <a:xfrm>
            <a:off x="7254760" y="2195102"/>
            <a:ext cx="2801328"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solidFill>
                  <a:srgbClr val="0078D7"/>
                </a:solidFill>
                <a:latin typeface="Consolas" pitchFamily="49" charset="0"/>
                <a:cs typeface="Consolas" pitchFamily="49" charset="0"/>
              </a:rPr>
              <a:t>?{query-parameters}</a:t>
            </a:r>
          </a:p>
        </p:txBody>
      </p:sp>
      <p:sp>
        <p:nvSpPr>
          <p:cNvPr id="9" name="Rectangle 6">
            <a:extLst>
              <a:ext uri="{FF2B5EF4-FFF2-40B4-BE49-F238E27FC236}">
                <a16:creationId xmlns:a16="http://schemas.microsoft.com/office/drawing/2014/main" id="{492A0C3C-F2B8-4E7A-BE18-111B739221E7}"/>
              </a:ext>
            </a:extLst>
          </p:cNvPr>
          <p:cNvSpPr/>
          <p:nvPr/>
        </p:nvSpPr>
        <p:spPr>
          <a:xfrm>
            <a:off x="3902473" y="2195102"/>
            <a:ext cx="2016956"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107C10"/>
                </a:solidFill>
                <a:latin typeface="Consolas" pitchFamily="49" charset="0"/>
                <a:cs typeface="Consolas" pitchFamily="49" charset="0"/>
              </a:rPr>
              <a:t>/{resource}</a:t>
            </a:r>
          </a:p>
        </p:txBody>
      </p:sp>
      <p:sp>
        <p:nvSpPr>
          <p:cNvPr id="10" name="Rectangle 7">
            <a:extLst>
              <a:ext uri="{FF2B5EF4-FFF2-40B4-BE49-F238E27FC236}">
                <a16:creationId xmlns:a16="http://schemas.microsoft.com/office/drawing/2014/main" id="{0B115C84-ABF9-4072-B41E-789C89D300F9}"/>
              </a:ext>
            </a:extLst>
          </p:cNvPr>
          <p:cNvSpPr/>
          <p:nvPr/>
        </p:nvSpPr>
        <p:spPr>
          <a:xfrm>
            <a:off x="5247110" y="2195102"/>
            <a:ext cx="943146"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DE4D2D"/>
                </a:solidFill>
                <a:latin typeface="Consolas" pitchFamily="49" charset="0"/>
                <a:cs typeface="Consolas" pitchFamily="49" charset="0"/>
              </a:rPr>
              <a:t>/{id}</a:t>
            </a:r>
          </a:p>
        </p:txBody>
      </p:sp>
      <p:sp>
        <p:nvSpPr>
          <p:cNvPr id="11" name="Rectangle 8">
            <a:extLst>
              <a:ext uri="{FF2B5EF4-FFF2-40B4-BE49-F238E27FC236}">
                <a16:creationId xmlns:a16="http://schemas.microsoft.com/office/drawing/2014/main" id="{7B5401A6-6509-4C16-A3A9-8AC00B517251}"/>
              </a:ext>
            </a:extLst>
          </p:cNvPr>
          <p:cNvSpPr/>
          <p:nvPr/>
        </p:nvSpPr>
        <p:spPr>
          <a:xfrm>
            <a:off x="5854096" y="2195102"/>
            <a:ext cx="1635229"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E3008C"/>
                </a:solidFill>
                <a:latin typeface="Consolas" pitchFamily="49" charset="0"/>
                <a:cs typeface="Consolas" pitchFamily="49" charset="0"/>
              </a:rPr>
              <a:t>/{property}</a:t>
            </a:r>
          </a:p>
        </p:txBody>
      </p:sp>
    </p:spTree>
    <p:extLst>
      <p:ext uri="{BB962C8B-B14F-4D97-AF65-F5344CB8AC3E}">
        <p14:creationId xmlns:p14="http://schemas.microsoft.com/office/powerpoint/2010/main" val="36297474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6040125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2843869" y="3110580"/>
            <a:ext cx="6748739" cy="773365"/>
          </a:xfrm>
          <a:prstGeom prst="rect">
            <a:avLst/>
          </a:prstGeom>
          <a:solidFill>
            <a:schemeClr val="accent1"/>
          </a:solidFill>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98">
                <a:solidFill>
                  <a:srgbClr val="FFFFFF"/>
                </a:solidFill>
              </a:rPr>
              <a:t>https://graph.microsoft.com/</a:t>
            </a:r>
          </a:p>
          <a:p>
            <a:endParaRPr sz="4398"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Autenticación</a:t>
            </a:r>
          </a:p>
        </p:txBody>
      </p:sp>
    </p:spTree>
    <p:extLst>
      <p:ext uri="{BB962C8B-B14F-4D97-AF65-F5344CB8AC3E}">
        <p14:creationId xmlns:p14="http://schemas.microsoft.com/office/powerpoint/2010/main" val="1853391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flow</a:t>
            </a:r>
          </a:p>
        </p:txBody>
      </p:sp>
      <p:sp>
        <p:nvSpPr>
          <p:cNvPr id="26" name="Rectangle 25"/>
          <p:cNvSpPr/>
          <p:nvPr/>
        </p:nvSpPr>
        <p:spPr bwMode="auto">
          <a:xfrm>
            <a:off x="1059500" y="2012930"/>
            <a:ext cx="466180" cy="4739500"/>
          </a:xfrm>
          <a:prstGeom prst="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7" name="Rectangle 26"/>
          <p:cNvSpPr/>
          <p:nvPr/>
        </p:nvSpPr>
        <p:spPr bwMode="auto">
          <a:xfrm>
            <a:off x="4374559" y="2012930"/>
            <a:ext cx="466180" cy="4739500"/>
          </a:xfrm>
          <a:prstGeom prst="rect">
            <a:avLst/>
          </a:prstGeom>
          <a:solidFill>
            <a:srgbClr val="00BCF2"/>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8" name="Rectangle 27"/>
          <p:cNvSpPr/>
          <p:nvPr/>
        </p:nvSpPr>
        <p:spPr bwMode="auto">
          <a:xfrm>
            <a:off x="7689618" y="2012930"/>
            <a:ext cx="466180" cy="4739500"/>
          </a:xfrm>
          <a:prstGeom prst="rect">
            <a:avLst/>
          </a:prstGeom>
          <a:solidFill>
            <a:srgbClr val="00B294"/>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9" name="Rectangle 28"/>
          <p:cNvSpPr/>
          <p:nvPr/>
        </p:nvSpPr>
        <p:spPr bwMode="auto">
          <a:xfrm>
            <a:off x="11004678" y="2012930"/>
            <a:ext cx="466180" cy="4739500"/>
          </a:xfrm>
          <a:prstGeom prst="rect">
            <a:avLst/>
          </a:prstGeom>
          <a:solidFill>
            <a:srgbClr val="FFC0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Segoe UI"/>
            </a:endParaRPr>
          </a:p>
        </p:txBody>
      </p:sp>
      <p:sp>
        <p:nvSpPr>
          <p:cNvPr id="30" name="TextBox 29"/>
          <p:cNvSpPr txBox="1"/>
          <p:nvPr/>
        </p:nvSpPr>
        <p:spPr>
          <a:xfrm>
            <a:off x="423755" y="1525764"/>
            <a:ext cx="2011501" cy="502952"/>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Native Application</a:t>
            </a:r>
          </a:p>
        </p:txBody>
      </p:sp>
      <p:sp>
        <p:nvSpPr>
          <p:cNvPr id="31" name="TextBox 30"/>
          <p:cNvSpPr txBox="1"/>
          <p:nvPr/>
        </p:nvSpPr>
        <p:spPr>
          <a:xfrm>
            <a:off x="3452297" y="1235964"/>
            <a:ext cx="2467641" cy="783111"/>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Azure AD Authorization</a:t>
            </a:r>
          </a:p>
          <a:p>
            <a:pPr algn="ctr" defTabSz="951018">
              <a:lnSpc>
                <a:spcPct val="90000"/>
              </a:lnSpc>
              <a:spcAft>
                <a:spcPts val="612"/>
              </a:spcAft>
              <a:defRPr/>
            </a:pPr>
            <a:r>
              <a:rPr lang="en-US" sz="1428" b="1" kern="0" dirty="0">
                <a:solidFill>
                  <a:srgbClr val="404040"/>
                </a:solidFill>
              </a:rPr>
              <a:t>Endpoint	</a:t>
            </a:r>
          </a:p>
        </p:txBody>
      </p:sp>
      <p:sp>
        <p:nvSpPr>
          <p:cNvPr id="32" name="TextBox 31"/>
          <p:cNvSpPr txBox="1"/>
          <p:nvPr/>
        </p:nvSpPr>
        <p:spPr>
          <a:xfrm>
            <a:off x="7122724" y="1235964"/>
            <a:ext cx="1800597" cy="783111"/>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Azure AD Token</a:t>
            </a:r>
          </a:p>
          <a:p>
            <a:pPr algn="ctr" defTabSz="951018">
              <a:lnSpc>
                <a:spcPct val="90000"/>
              </a:lnSpc>
              <a:spcAft>
                <a:spcPts val="612"/>
              </a:spcAft>
              <a:defRPr/>
            </a:pPr>
            <a:r>
              <a:rPr lang="en-US" sz="1428" b="1" kern="0" dirty="0">
                <a:solidFill>
                  <a:srgbClr val="404040"/>
                </a:solidFill>
              </a:rPr>
              <a:t>Endpoint	</a:t>
            </a:r>
          </a:p>
        </p:txBody>
      </p:sp>
      <p:sp>
        <p:nvSpPr>
          <p:cNvPr id="33" name="TextBox 32"/>
          <p:cNvSpPr txBox="1"/>
          <p:nvPr/>
        </p:nvSpPr>
        <p:spPr>
          <a:xfrm>
            <a:off x="10049263" y="1525764"/>
            <a:ext cx="2168452" cy="502952"/>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Microsoft Graph API</a:t>
            </a:r>
          </a:p>
        </p:txBody>
      </p:sp>
      <p:cxnSp>
        <p:nvCxnSpPr>
          <p:cNvPr id="34" name="Straight Arrow Connector 33"/>
          <p:cNvCxnSpPr/>
          <p:nvPr/>
        </p:nvCxnSpPr>
        <p:spPr>
          <a:xfrm>
            <a:off x="1525680" y="2479111"/>
            <a:ext cx="2848879" cy="0"/>
          </a:xfrm>
          <a:prstGeom prst="straightConnector1">
            <a:avLst/>
          </a:prstGeom>
          <a:noFill/>
          <a:ln w="28575" cap="flat" cmpd="sng" algn="ctr">
            <a:solidFill>
              <a:srgbClr val="404040"/>
            </a:solidFill>
            <a:prstDash val="solid"/>
            <a:headEnd type="none"/>
            <a:tailEnd type="triangle"/>
          </a:ln>
          <a:effectLst/>
        </p:spPr>
      </p:cxnSp>
      <p:cxnSp>
        <p:nvCxnSpPr>
          <p:cNvPr id="35" name="Straight Arrow Connector 34"/>
          <p:cNvCxnSpPr/>
          <p:nvPr/>
        </p:nvCxnSpPr>
        <p:spPr>
          <a:xfrm>
            <a:off x="1525680" y="2867595"/>
            <a:ext cx="2848879"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6" name="Straight Arrow Connector 35"/>
          <p:cNvCxnSpPr/>
          <p:nvPr/>
        </p:nvCxnSpPr>
        <p:spPr>
          <a:xfrm>
            <a:off x="1525680" y="3256078"/>
            <a:ext cx="2175507"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7" name="Straight Connector 36"/>
          <p:cNvCxnSpPr/>
          <p:nvPr/>
        </p:nvCxnSpPr>
        <p:spPr>
          <a:xfrm flipV="1">
            <a:off x="3701187" y="2867595"/>
            <a:ext cx="0" cy="388484"/>
          </a:xfrm>
          <a:prstGeom prst="line">
            <a:avLst/>
          </a:prstGeom>
          <a:noFill/>
          <a:ln w="28575" cap="flat" cmpd="sng" algn="ctr">
            <a:solidFill>
              <a:srgbClr val="404040"/>
            </a:solidFill>
            <a:prstDash val="solid"/>
            <a:headEnd type="none"/>
            <a:tailEnd type="none"/>
          </a:ln>
          <a:effectLst/>
        </p:spPr>
      </p:cxnSp>
      <p:sp>
        <p:nvSpPr>
          <p:cNvPr id="38" name="TextBox 37"/>
          <p:cNvSpPr txBox="1"/>
          <p:nvPr/>
        </p:nvSpPr>
        <p:spPr>
          <a:xfrm>
            <a:off x="1431341" y="2090629"/>
            <a:ext cx="2707973"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Request authorization code</a:t>
            </a:r>
          </a:p>
        </p:txBody>
      </p:sp>
      <p:sp>
        <p:nvSpPr>
          <p:cNvPr id="39" name="TextBox 38"/>
          <p:cNvSpPr txBox="1"/>
          <p:nvPr/>
        </p:nvSpPr>
        <p:spPr>
          <a:xfrm>
            <a:off x="1512180" y="2463846"/>
            <a:ext cx="2693260"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Sign-in via browser pop-up</a:t>
            </a:r>
          </a:p>
        </p:txBody>
      </p:sp>
      <p:sp>
        <p:nvSpPr>
          <p:cNvPr id="40" name="TextBox 39"/>
          <p:cNvSpPr txBox="1"/>
          <p:nvPr/>
        </p:nvSpPr>
        <p:spPr>
          <a:xfrm>
            <a:off x="1512180" y="2871494"/>
            <a:ext cx="2593530"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Return authorization code</a:t>
            </a:r>
          </a:p>
        </p:txBody>
      </p:sp>
      <p:cxnSp>
        <p:nvCxnSpPr>
          <p:cNvPr id="41" name="Straight Arrow Connector 40"/>
          <p:cNvCxnSpPr/>
          <p:nvPr/>
        </p:nvCxnSpPr>
        <p:spPr>
          <a:xfrm>
            <a:off x="1531371" y="3955348"/>
            <a:ext cx="6158247" cy="0"/>
          </a:xfrm>
          <a:prstGeom prst="straightConnector1">
            <a:avLst/>
          </a:prstGeom>
          <a:noFill/>
          <a:ln w="28575" cap="flat" cmpd="sng" algn="ctr">
            <a:solidFill>
              <a:srgbClr val="404040"/>
            </a:solidFill>
            <a:prstDash val="solid"/>
            <a:headEnd type="none"/>
            <a:tailEnd type="triangle"/>
          </a:ln>
          <a:effectLst/>
        </p:spPr>
      </p:cxnSp>
      <p:cxnSp>
        <p:nvCxnSpPr>
          <p:cNvPr id="42" name="Straight Arrow Connector 41"/>
          <p:cNvCxnSpPr/>
          <p:nvPr/>
        </p:nvCxnSpPr>
        <p:spPr>
          <a:xfrm>
            <a:off x="1512180" y="4421529"/>
            <a:ext cx="6158247" cy="0"/>
          </a:xfrm>
          <a:prstGeom prst="straightConnector1">
            <a:avLst/>
          </a:prstGeom>
          <a:noFill/>
          <a:ln w="28575" cap="flat" cmpd="sng" algn="ctr">
            <a:solidFill>
              <a:srgbClr val="404040"/>
            </a:solidFill>
            <a:prstDash val="solid"/>
            <a:headEnd type="triangle" w="med" len="med"/>
            <a:tailEnd type="none" w="med" len="med"/>
          </a:ln>
          <a:effectLst/>
        </p:spPr>
      </p:cxnSp>
      <p:sp>
        <p:nvSpPr>
          <p:cNvPr id="43" name="TextBox 42"/>
          <p:cNvSpPr txBox="1"/>
          <p:nvPr/>
        </p:nvSpPr>
        <p:spPr>
          <a:xfrm>
            <a:off x="1429505" y="3525914"/>
            <a:ext cx="6612149"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Redeem authorization code and acquire access token for Microsoft Graph</a:t>
            </a:r>
          </a:p>
        </p:txBody>
      </p:sp>
      <p:sp>
        <p:nvSpPr>
          <p:cNvPr id="44" name="TextBox 43"/>
          <p:cNvSpPr txBox="1"/>
          <p:nvPr/>
        </p:nvSpPr>
        <p:spPr>
          <a:xfrm>
            <a:off x="1442842" y="4436009"/>
            <a:ext cx="1563533"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a:gradFill>
                  <a:gsLst>
                    <a:gs pos="2917">
                      <a:srgbClr val="404040"/>
                    </a:gs>
                    <a:gs pos="30000">
                      <a:srgbClr val="404040"/>
                    </a:gs>
                  </a:gsLst>
                  <a:lin ang="5400000" scaled="0"/>
                </a:gradFill>
                <a:latin typeface="+mj-lt"/>
              </a:rPr>
              <a:t>Return tokens</a:t>
            </a:r>
            <a:endParaRPr lang="en-US" sz="1428" b="1" kern="0" dirty="0">
              <a:gradFill>
                <a:gsLst>
                  <a:gs pos="2917">
                    <a:srgbClr val="404040"/>
                  </a:gs>
                  <a:gs pos="30000">
                    <a:srgbClr val="404040"/>
                  </a:gs>
                </a:gsLst>
                <a:lin ang="5400000" scaled="0"/>
              </a:gradFill>
              <a:latin typeface="+mj-lt"/>
            </a:endParaRPr>
          </a:p>
        </p:txBody>
      </p:sp>
      <p:cxnSp>
        <p:nvCxnSpPr>
          <p:cNvPr id="45" name="Straight Arrow Connector 44"/>
          <p:cNvCxnSpPr/>
          <p:nvPr/>
        </p:nvCxnSpPr>
        <p:spPr>
          <a:xfrm>
            <a:off x="1549481" y="5478606"/>
            <a:ext cx="9449505" cy="0"/>
          </a:xfrm>
          <a:prstGeom prst="straightConnector1">
            <a:avLst/>
          </a:prstGeom>
          <a:noFill/>
          <a:ln w="28575" cap="flat" cmpd="sng" algn="ctr">
            <a:solidFill>
              <a:srgbClr val="404040"/>
            </a:solidFill>
            <a:prstDash val="solid"/>
            <a:headEnd type="none" w="med" len="med"/>
            <a:tailEnd type="triangle" w="med" len="med"/>
          </a:ln>
          <a:effectLst/>
        </p:spPr>
      </p:cxnSp>
      <p:sp>
        <p:nvSpPr>
          <p:cNvPr id="46" name="TextBox 45"/>
          <p:cNvSpPr txBox="1"/>
          <p:nvPr/>
        </p:nvSpPr>
        <p:spPr>
          <a:xfrm>
            <a:off x="1475016" y="5592865"/>
            <a:ext cx="2242024"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Return Http Response</a:t>
            </a:r>
          </a:p>
        </p:txBody>
      </p:sp>
      <p:sp>
        <p:nvSpPr>
          <p:cNvPr id="47" name="TextBox 46"/>
          <p:cNvSpPr txBox="1"/>
          <p:nvPr/>
        </p:nvSpPr>
        <p:spPr>
          <a:xfrm>
            <a:off x="1459124" y="5079410"/>
            <a:ext cx="4079667"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Call Microsoft Graph using the access token</a:t>
            </a:r>
          </a:p>
        </p:txBody>
      </p:sp>
      <p:cxnSp>
        <p:nvCxnSpPr>
          <p:cNvPr id="48" name="Straight Arrow Connector 47"/>
          <p:cNvCxnSpPr/>
          <p:nvPr/>
        </p:nvCxnSpPr>
        <p:spPr>
          <a:xfrm>
            <a:off x="1535748" y="5952977"/>
            <a:ext cx="9449505" cy="0"/>
          </a:xfrm>
          <a:prstGeom prst="straightConnector1">
            <a:avLst/>
          </a:prstGeom>
          <a:noFill/>
          <a:ln w="28575" cap="flat" cmpd="sng" algn="ctr">
            <a:solidFill>
              <a:srgbClr val="404040"/>
            </a:solidFill>
            <a:prstDash val="solid"/>
            <a:headEnd type="triangle" w="med" len="med"/>
            <a:tailEnd type="none" w="med" len="med"/>
          </a:ln>
          <a:effectLst/>
        </p:spPr>
      </p:cxnSp>
    </p:spTree>
    <p:extLst>
      <p:ext uri="{BB962C8B-B14F-4D97-AF65-F5344CB8AC3E}">
        <p14:creationId xmlns:p14="http://schemas.microsoft.com/office/powerpoint/2010/main" val="111515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p:bldP spid="44"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6CA18E98-BD9A-4C0C-A252-A3C1491156CD}"/>
              </a:ext>
            </a:extLst>
          </p:cNvPr>
          <p:cNvPicPr>
            <a:picLocks noChangeAspect="1"/>
          </p:cNvPicPr>
          <p:nvPr/>
        </p:nvPicPr>
        <p:blipFill>
          <a:blip r:embed="rId2"/>
          <a:stretch>
            <a:fillRect/>
          </a:stretch>
        </p:blipFill>
        <p:spPr>
          <a:xfrm>
            <a:off x="1017372" y="500789"/>
            <a:ext cx="10160475" cy="5285796"/>
          </a:xfrm>
          <a:prstGeom prst="rect">
            <a:avLst/>
          </a:prstGeom>
        </p:spPr>
      </p:pic>
      <p:sp>
        <p:nvSpPr>
          <p:cNvPr id="4" name="Title 1">
            <a:extLst>
              <a:ext uri="{FF2B5EF4-FFF2-40B4-BE49-F238E27FC236}">
                <a16:creationId xmlns:a16="http://schemas.microsoft.com/office/drawing/2014/main" id="{7B5CA4B0-0818-43A5-B9FA-6F6E42C644B8}"/>
              </a:ext>
            </a:extLst>
          </p:cNvPr>
          <p:cNvSpPr txBox="1">
            <a:spLocks/>
          </p:cNvSpPr>
          <p:nvPr/>
        </p:nvSpPr>
        <p:spPr>
          <a:xfrm>
            <a:off x="457199" y="205978"/>
            <a:ext cx="10464241" cy="106012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err="1"/>
              <a:t>Autenticación</a:t>
            </a:r>
            <a:endParaRPr lang="en-GB" dirty="0"/>
          </a:p>
        </p:txBody>
      </p:sp>
    </p:spTree>
    <p:extLst>
      <p:ext uri="{BB962C8B-B14F-4D97-AF65-F5344CB8AC3E}">
        <p14:creationId xmlns:p14="http://schemas.microsoft.com/office/powerpoint/2010/main" val="41293000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1A9D4286-4865-4C36-8A6F-158BF3F0C4E6}"/>
              </a:ext>
            </a:extLst>
          </p:cNvPr>
          <p:cNvPicPr>
            <a:picLocks noChangeAspect="1"/>
          </p:cNvPicPr>
          <p:nvPr/>
        </p:nvPicPr>
        <p:blipFill>
          <a:blip r:embed="rId2"/>
          <a:stretch>
            <a:fillRect/>
          </a:stretch>
        </p:blipFill>
        <p:spPr>
          <a:xfrm>
            <a:off x="172995" y="784271"/>
            <a:ext cx="11577218" cy="5411482"/>
          </a:xfrm>
          <a:prstGeom prst="rect">
            <a:avLst/>
          </a:prstGeom>
        </p:spPr>
      </p:pic>
      <p:sp>
        <p:nvSpPr>
          <p:cNvPr id="4" name="Title 1">
            <a:extLst>
              <a:ext uri="{FF2B5EF4-FFF2-40B4-BE49-F238E27FC236}">
                <a16:creationId xmlns:a16="http://schemas.microsoft.com/office/drawing/2014/main" id="{6498424C-3775-47FB-B5C4-08D791190787}"/>
              </a:ext>
            </a:extLst>
          </p:cNvPr>
          <p:cNvSpPr txBox="1">
            <a:spLocks/>
          </p:cNvSpPr>
          <p:nvPr/>
        </p:nvSpPr>
        <p:spPr>
          <a:xfrm>
            <a:off x="172995" y="94767"/>
            <a:ext cx="10412092" cy="11387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err="1"/>
              <a:t>Permisos</a:t>
            </a:r>
            <a:endParaRPr lang="en-GB" dirty="0"/>
          </a:p>
        </p:txBody>
      </p:sp>
    </p:spTree>
    <p:extLst>
      <p:ext uri="{BB962C8B-B14F-4D97-AF65-F5344CB8AC3E}">
        <p14:creationId xmlns:p14="http://schemas.microsoft.com/office/powerpoint/2010/main" val="8175075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Ruben Ramos Mateo</a:t>
            </a:r>
          </a:p>
        </p:txBody>
      </p:sp>
      <p:sp>
        <p:nvSpPr>
          <p:cNvPr id="5" name="Text Placeholder 4"/>
          <p:cNvSpPr>
            <a:spLocks noGrp="1"/>
          </p:cNvSpPr>
          <p:nvPr>
            <p:ph type="body" sz="quarter" idx="10"/>
          </p:nvPr>
        </p:nvSpPr>
        <p:spPr>
          <a:xfrm>
            <a:off x="465139" y="2148404"/>
            <a:ext cx="7373934" cy="2308324"/>
          </a:xfrm>
        </p:spPr>
        <p:txBody>
          <a:bodyPr/>
          <a:lstStyle/>
          <a:p>
            <a:r>
              <a:rPr lang="es-ES" dirty="0"/>
              <a:t>LinkedIn: </a:t>
            </a:r>
            <a:r>
              <a:rPr lang="es-ES" dirty="0">
                <a:hlinkClick r:id="rId3"/>
              </a:rPr>
              <a:t>https://www.linkedin.com/in/rubenramosmateo/</a:t>
            </a:r>
            <a:endParaRPr lang="es-ES" dirty="0"/>
          </a:p>
          <a:p>
            <a:r>
              <a:rPr lang="es-ES" dirty="0"/>
              <a:t>Twitter: </a:t>
            </a:r>
            <a:r>
              <a:rPr lang="es-ES" dirty="0">
                <a:hlinkClick r:id="rId4"/>
              </a:rPr>
              <a:t>https://twitter.com/rubenr79</a:t>
            </a:r>
            <a:endParaRPr lang="es-ES" dirty="0"/>
          </a:p>
          <a:p>
            <a:endParaRPr lang="es-ES" dirty="0"/>
          </a:p>
          <a:p>
            <a:r>
              <a:rPr lang="es-ES" dirty="0">
                <a:hlinkClick r:id="rId5"/>
              </a:rPr>
              <a:t>https://rrcode.wordpress.com</a:t>
            </a:r>
            <a:endParaRPr lang="es-ES" dirty="0"/>
          </a:p>
          <a:p>
            <a:endParaRPr lang="es-ES" dirty="0"/>
          </a:p>
        </p:txBody>
      </p:sp>
      <p:pic>
        <p:nvPicPr>
          <p:cNvPr id="37" name="Picture Placeholder 36">
            <a:extLst>
              <a:ext uri="{FF2B5EF4-FFF2-40B4-BE49-F238E27FC236}">
                <a16:creationId xmlns:a16="http://schemas.microsoft.com/office/drawing/2014/main" id="{79274449-45B0-4F6A-9D0B-76142A06CA40}"/>
              </a:ext>
            </a:extLst>
          </p:cNvPr>
          <p:cNvPicPr>
            <a:picLocks noGrp="1" noChangeAspect="1"/>
          </p:cNvPicPr>
          <p:nvPr>
            <p:ph type="pic" sz="quarter" idx="20"/>
          </p:nvPr>
        </p:nvPicPr>
        <p:blipFill>
          <a:blip r:embed="rId6"/>
          <a:stretch>
            <a:fillRect/>
          </a:stretch>
        </p:blipFill>
        <p:spPr>
          <a:xfrm>
            <a:off x="8687242" y="1860169"/>
            <a:ext cx="2824163" cy="2824163"/>
          </a:xfrm>
        </p:spPr>
      </p:pic>
    </p:spTree>
    <p:extLst>
      <p:ext uri="{BB962C8B-B14F-4D97-AF65-F5344CB8AC3E}">
        <p14:creationId xmlns:p14="http://schemas.microsoft.com/office/powerpoint/2010/main" val="21370216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7029" y="1213769"/>
            <a:ext cx="11882419" cy="5390640"/>
          </a:xfrm>
        </p:spPr>
        <p:txBody>
          <a:bodyPr/>
          <a:lstStyle/>
          <a:p>
            <a:r>
              <a:rPr lang="en-US" sz="3598" dirty="0"/>
              <a:t>Client: Active Directory Authentication Library (ADAL)</a:t>
            </a:r>
          </a:p>
          <a:p>
            <a:pPr lvl="1"/>
            <a:r>
              <a:rPr lang="en-US" sz="1999" dirty="0" err="1"/>
              <a:t>.Net</a:t>
            </a:r>
            <a:r>
              <a:rPr lang="en-US" sz="1999" dirty="0"/>
              <a:t>, Windows Store, Windows Phone</a:t>
            </a:r>
          </a:p>
          <a:p>
            <a:pPr lvl="1"/>
            <a:r>
              <a:rPr lang="en-US" sz="1999" dirty="0"/>
              <a:t>JavaScript</a:t>
            </a:r>
          </a:p>
          <a:p>
            <a:pPr lvl="1"/>
            <a:r>
              <a:rPr lang="en-US" sz="1999" dirty="0"/>
              <a:t>iOS</a:t>
            </a:r>
          </a:p>
          <a:p>
            <a:pPr lvl="1"/>
            <a:r>
              <a:rPr lang="en-US" sz="1999" dirty="0"/>
              <a:t>Android</a:t>
            </a:r>
          </a:p>
          <a:p>
            <a:pPr lvl="1"/>
            <a:r>
              <a:rPr lang="en-US" sz="1999" dirty="0" err="1"/>
              <a:t>Xamarin</a:t>
            </a:r>
            <a:endParaRPr lang="en-US" sz="1999" dirty="0"/>
          </a:p>
          <a:p>
            <a:pPr lvl="1"/>
            <a:r>
              <a:rPr lang="en-US" sz="1999" dirty="0"/>
              <a:t>Cordova</a:t>
            </a:r>
          </a:p>
          <a:p>
            <a:pPr lvl="1"/>
            <a:r>
              <a:rPr lang="en-US" sz="1999" dirty="0"/>
              <a:t>Node.js</a:t>
            </a:r>
          </a:p>
          <a:p>
            <a:pPr lvl="1"/>
            <a:r>
              <a:rPr lang="en-US" sz="1999" dirty="0"/>
              <a:t>Java</a:t>
            </a:r>
          </a:p>
          <a:p>
            <a:r>
              <a:rPr lang="en-US" sz="3598" dirty="0"/>
              <a:t>Server</a:t>
            </a:r>
          </a:p>
          <a:p>
            <a:pPr lvl="1"/>
            <a:r>
              <a:rPr lang="en-US" sz="1999" dirty="0" err="1"/>
              <a:t>.Net</a:t>
            </a:r>
            <a:r>
              <a:rPr lang="en-US" sz="1999" dirty="0"/>
              <a:t>: </a:t>
            </a:r>
            <a:r>
              <a:rPr lang="en-US" sz="1999" dirty="0" err="1"/>
              <a:t>ASP.Net</a:t>
            </a:r>
            <a:r>
              <a:rPr lang="en-US" sz="1999" dirty="0"/>
              <a:t> OWIN middleware for </a:t>
            </a:r>
            <a:r>
              <a:rPr lang="en-US" sz="1999" dirty="0" err="1"/>
              <a:t>OpenID</a:t>
            </a:r>
            <a:r>
              <a:rPr lang="en-US" sz="1999" dirty="0"/>
              <a:t> Connect and OAuth 2.0</a:t>
            </a:r>
          </a:p>
          <a:p>
            <a:pPr lvl="1"/>
            <a:r>
              <a:rPr lang="en-US" sz="1999" dirty="0"/>
              <a:t>Node.js</a:t>
            </a:r>
          </a:p>
          <a:p>
            <a:r>
              <a:rPr lang="en-US" sz="3598" dirty="0"/>
              <a:t>More to come</a:t>
            </a:r>
          </a:p>
        </p:txBody>
      </p:sp>
      <p:sp>
        <p:nvSpPr>
          <p:cNvPr id="3" name="Title 2"/>
          <p:cNvSpPr>
            <a:spLocks noGrp="1"/>
          </p:cNvSpPr>
          <p:nvPr>
            <p:ph type="title"/>
          </p:nvPr>
        </p:nvSpPr>
        <p:spPr/>
        <p:txBody>
          <a:bodyPr/>
          <a:lstStyle/>
          <a:p>
            <a:r>
              <a:rPr lang="en-US" dirty="0"/>
              <a:t>Libraries:  </a:t>
            </a:r>
            <a:r>
              <a:rPr lang="en-US" dirty="0">
                <a:hlinkClick r:id="rId3"/>
              </a:rPr>
              <a:t>http://github.com/AzureAD</a:t>
            </a:r>
            <a:r>
              <a:rPr lang="en-US" dirty="0"/>
              <a:t> </a:t>
            </a:r>
          </a:p>
        </p:txBody>
      </p:sp>
    </p:spTree>
    <p:extLst>
      <p:ext uri="{BB962C8B-B14F-4D97-AF65-F5344CB8AC3E}">
        <p14:creationId xmlns:p14="http://schemas.microsoft.com/office/powerpoint/2010/main" val="656539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E9D620-94E0-4115-BFB0-773E0C6ECEEF}"/>
              </a:ext>
            </a:extLst>
          </p:cNvPr>
          <p:cNvSpPr txBox="1">
            <a:spLocks/>
          </p:cNvSpPr>
          <p:nvPr/>
        </p:nvSpPr>
        <p:spPr>
          <a:xfrm>
            <a:off x="462741" y="568383"/>
            <a:ext cx="9979109"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ADAL vs MSAL</a:t>
            </a:r>
          </a:p>
        </p:txBody>
      </p:sp>
      <p:pic>
        <p:nvPicPr>
          <p:cNvPr id="10" name="Picture 35">
            <a:extLst>
              <a:ext uri="{FF2B5EF4-FFF2-40B4-BE49-F238E27FC236}">
                <a16:creationId xmlns:a16="http://schemas.microsoft.com/office/drawing/2014/main" id="{BB229CEF-47D1-46E1-AF56-AABA9F8C0A88}"/>
              </a:ext>
            </a:extLst>
          </p:cNvPr>
          <p:cNvPicPr>
            <a:picLocks noChangeAspect="1"/>
          </p:cNvPicPr>
          <p:nvPr/>
        </p:nvPicPr>
        <p:blipFill>
          <a:blip r:embed="rId3"/>
          <a:stretch>
            <a:fillRect/>
          </a:stretch>
        </p:blipFill>
        <p:spPr>
          <a:xfrm>
            <a:off x="2063578" y="1810074"/>
            <a:ext cx="8789634" cy="3931250"/>
          </a:xfrm>
          <a:prstGeom prst="rect">
            <a:avLst/>
          </a:prstGeom>
        </p:spPr>
      </p:pic>
    </p:spTree>
    <p:extLst>
      <p:ext uri="{BB962C8B-B14F-4D97-AF65-F5344CB8AC3E}">
        <p14:creationId xmlns:p14="http://schemas.microsoft.com/office/powerpoint/2010/main" val="65334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38038C5-6B1E-4D2B-90F8-DAFB8F9D8DAB}"/>
              </a:ext>
            </a:extLst>
          </p:cNvPr>
          <p:cNvSpPr txBox="1">
            <a:spLocks/>
          </p:cNvSpPr>
          <p:nvPr/>
        </p:nvSpPr>
        <p:spPr>
          <a:xfrm>
            <a:off x="495992" y="529591"/>
            <a:ext cx="822960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REST API vs SDK</a:t>
            </a:r>
          </a:p>
        </p:txBody>
      </p:sp>
      <p:sp>
        <p:nvSpPr>
          <p:cNvPr id="12" name="TextBox 3">
            <a:extLst>
              <a:ext uri="{FF2B5EF4-FFF2-40B4-BE49-F238E27FC236}">
                <a16:creationId xmlns:a16="http://schemas.microsoft.com/office/drawing/2014/main" id="{8C3EE1CD-983D-4837-9251-8489EDB9FF3B}"/>
              </a:ext>
            </a:extLst>
          </p:cNvPr>
          <p:cNvSpPr txBox="1"/>
          <p:nvPr/>
        </p:nvSpPr>
        <p:spPr>
          <a:xfrm>
            <a:off x="680670" y="1360840"/>
            <a:ext cx="8122508" cy="1200329"/>
          </a:xfrm>
          <a:prstGeom prst="rect">
            <a:avLst/>
          </a:prstGeom>
          <a:noFill/>
        </p:spPr>
        <p:txBody>
          <a:bodyPr wrap="square" rtlCol="0">
            <a:spAutoFit/>
          </a:bodyPr>
          <a:lstStyle/>
          <a:p>
            <a:r>
              <a:rPr lang="en-AU" dirty="0"/>
              <a:t>User me = await </a:t>
            </a:r>
            <a:r>
              <a:rPr lang="en-AU" dirty="0" err="1"/>
              <a:t>graphClient.Me.Request</a:t>
            </a:r>
            <a:r>
              <a:rPr lang="en-AU" dirty="0"/>
              <a:t>().Select("</a:t>
            </a:r>
            <a:r>
              <a:rPr lang="en-AU" dirty="0" err="1"/>
              <a:t>mail,userPrincipalName</a:t>
            </a:r>
            <a:r>
              <a:rPr lang="en-AU" dirty="0"/>
              <a:t>").</a:t>
            </a:r>
            <a:r>
              <a:rPr lang="en-AU" dirty="0" err="1"/>
              <a:t>GetAsync</a:t>
            </a:r>
            <a:r>
              <a:rPr lang="en-AU" dirty="0"/>
              <a:t>();</a:t>
            </a:r>
          </a:p>
          <a:p>
            <a:endParaRPr lang="en-AU" dirty="0"/>
          </a:p>
          <a:p>
            <a:r>
              <a:rPr lang="en-AU" dirty="0"/>
              <a:t>return </a:t>
            </a:r>
            <a:r>
              <a:rPr lang="en-AU" dirty="0" err="1"/>
              <a:t>me.Mail</a:t>
            </a:r>
            <a:r>
              <a:rPr lang="en-AU" dirty="0"/>
              <a:t> ?? </a:t>
            </a:r>
            <a:r>
              <a:rPr lang="en-AU" dirty="0" err="1"/>
              <a:t>me.UserPrincipalName</a:t>
            </a:r>
            <a:r>
              <a:rPr lang="en-AU" dirty="0"/>
              <a:t>;</a:t>
            </a:r>
          </a:p>
        </p:txBody>
      </p:sp>
      <p:sp>
        <p:nvSpPr>
          <p:cNvPr id="14" name="TextBox 3">
            <a:extLst>
              <a:ext uri="{FF2B5EF4-FFF2-40B4-BE49-F238E27FC236}">
                <a16:creationId xmlns:a16="http://schemas.microsoft.com/office/drawing/2014/main" id="{942C896F-BD14-47DB-BF49-A9B8E66F1121}"/>
              </a:ext>
            </a:extLst>
          </p:cNvPr>
          <p:cNvSpPr txBox="1"/>
          <p:nvPr/>
        </p:nvSpPr>
        <p:spPr>
          <a:xfrm>
            <a:off x="680670" y="2709154"/>
            <a:ext cx="6639698" cy="3416320"/>
          </a:xfrm>
          <a:prstGeom prst="rect">
            <a:avLst/>
          </a:prstGeom>
          <a:noFill/>
        </p:spPr>
        <p:txBody>
          <a:bodyPr wrap="square" rtlCol="0">
            <a:spAutoFit/>
          </a:bodyPr>
          <a:lstStyle/>
          <a:p>
            <a:r>
              <a:rPr lang="en-AU" sz="1200" dirty="0"/>
              <a:t>using (</a:t>
            </a:r>
            <a:r>
              <a:rPr lang="en-AU" sz="1200" dirty="0" err="1"/>
              <a:t>var</a:t>
            </a:r>
            <a:r>
              <a:rPr lang="en-AU" sz="1200" dirty="0"/>
              <a:t> client = new </a:t>
            </a:r>
            <a:r>
              <a:rPr lang="en-AU" sz="1200" dirty="0" err="1"/>
              <a:t>HttpClient</a:t>
            </a:r>
            <a:r>
              <a:rPr lang="en-AU" sz="1200" dirty="0"/>
              <a:t>())</a:t>
            </a:r>
          </a:p>
          <a:p>
            <a:r>
              <a:rPr lang="en-AU" sz="1200" dirty="0"/>
              <a:t>            {</a:t>
            </a:r>
          </a:p>
          <a:p>
            <a:r>
              <a:rPr lang="en-AU" sz="1200" dirty="0"/>
              <a:t>                using (</a:t>
            </a:r>
            <a:r>
              <a:rPr lang="en-AU" sz="1200" dirty="0" err="1"/>
              <a:t>var</a:t>
            </a:r>
            <a:r>
              <a:rPr lang="en-AU" sz="1200" dirty="0"/>
              <a:t> request = new </a:t>
            </a:r>
            <a:r>
              <a:rPr lang="en-AU" sz="1200" dirty="0" err="1"/>
              <a:t>HttpRequestMessage</a:t>
            </a:r>
            <a:r>
              <a:rPr lang="en-AU" sz="1200" dirty="0"/>
              <a:t>(</a:t>
            </a:r>
            <a:r>
              <a:rPr lang="en-AU" sz="1200" dirty="0" err="1"/>
              <a:t>HttpMethod.Get</a:t>
            </a:r>
            <a:r>
              <a:rPr lang="en-AU" sz="1200" dirty="0"/>
              <a:t>, endpoint + </a:t>
            </a:r>
            <a:r>
              <a:rPr lang="en-AU" sz="1200" dirty="0" err="1"/>
              <a:t>queryParameter</a:t>
            </a:r>
            <a:r>
              <a:rPr lang="en-AU" sz="1200" dirty="0"/>
              <a:t>))</a:t>
            </a:r>
          </a:p>
          <a:p>
            <a:r>
              <a:rPr lang="en-AU" sz="1200" dirty="0"/>
              <a:t>                {</a:t>
            </a:r>
          </a:p>
          <a:p>
            <a:r>
              <a:rPr lang="en-AU" sz="1200" dirty="0"/>
              <a:t>                    </a:t>
            </a:r>
            <a:r>
              <a:rPr lang="en-AU" sz="1200" dirty="0" err="1"/>
              <a:t>request.Headers.Accept.Add</a:t>
            </a:r>
            <a:r>
              <a:rPr lang="en-AU" sz="1200" dirty="0"/>
              <a:t>(new </a:t>
            </a:r>
            <a:r>
              <a:rPr lang="en-AU" sz="1200" dirty="0" err="1"/>
              <a:t>MediaTypeWithQualityHeaderValue</a:t>
            </a:r>
            <a:r>
              <a:rPr lang="en-AU" sz="1200" dirty="0"/>
              <a:t>("application/</a:t>
            </a:r>
            <a:r>
              <a:rPr lang="en-AU" sz="1200" dirty="0" err="1"/>
              <a:t>json</a:t>
            </a:r>
            <a:r>
              <a:rPr lang="en-AU" sz="1200" dirty="0"/>
              <a:t>"));</a:t>
            </a:r>
          </a:p>
          <a:p>
            <a:r>
              <a:rPr lang="en-AU" sz="1200" dirty="0"/>
              <a:t>                    </a:t>
            </a:r>
            <a:r>
              <a:rPr lang="en-AU" sz="1200" dirty="0" err="1"/>
              <a:t>request.Headers.Authorization</a:t>
            </a:r>
            <a:r>
              <a:rPr lang="en-AU" sz="1200" dirty="0"/>
              <a:t> = new </a:t>
            </a:r>
            <a:r>
              <a:rPr lang="en-AU" sz="1200" dirty="0" err="1"/>
              <a:t>AuthenticationHeaderValue</a:t>
            </a:r>
            <a:r>
              <a:rPr lang="en-AU" sz="1200" dirty="0"/>
              <a:t>("Bearer", </a:t>
            </a:r>
            <a:r>
              <a:rPr lang="en-AU" sz="1200" dirty="0" err="1"/>
              <a:t>accessToken</a:t>
            </a:r>
            <a:r>
              <a:rPr lang="en-AU" sz="1200" dirty="0"/>
              <a:t>);</a:t>
            </a:r>
          </a:p>
          <a:p>
            <a:r>
              <a:rPr lang="en-AU" sz="1200" dirty="0"/>
              <a:t>                    using (</a:t>
            </a:r>
            <a:r>
              <a:rPr lang="en-AU" sz="1200" dirty="0" err="1"/>
              <a:t>HttpResponseMessage</a:t>
            </a:r>
            <a:r>
              <a:rPr lang="en-AU" sz="1200" dirty="0"/>
              <a:t> response = await </a:t>
            </a:r>
            <a:r>
              <a:rPr lang="en-AU" sz="1200" dirty="0" err="1"/>
              <a:t>client.SendAsync</a:t>
            </a:r>
            <a:r>
              <a:rPr lang="en-AU" sz="1200" dirty="0"/>
              <a:t>(request))</a:t>
            </a:r>
          </a:p>
          <a:p>
            <a:r>
              <a:rPr lang="en-AU" sz="1200" dirty="0"/>
              <a:t>                    {</a:t>
            </a:r>
          </a:p>
          <a:p>
            <a:r>
              <a:rPr lang="en-AU" sz="1200" dirty="0"/>
              <a:t>                        if (</a:t>
            </a:r>
            <a:r>
              <a:rPr lang="en-AU" sz="1200" dirty="0" err="1"/>
              <a:t>response.StatusCode</a:t>
            </a:r>
            <a:r>
              <a:rPr lang="en-AU" sz="1200" dirty="0"/>
              <a:t> == </a:t>
            </a:r>
            <a:r>
              <a:rPr lang="en-AU" sz="1200" dirty="0" err="1"/>
              <a:t>HttpStatusCode.OK</a:t>
            </a:r>
            <a:r>
              <a:rPr lang="en-AU" sz="1200" dirty="0"/>
              <a:t>)</a:t>
            </a:r>
          </a:p>
          <a:p>
            <a:r>
              <a:rPr lang="en-AU" sz="1200" dirty="0"/>
              <a:t>                        {</a:t>
            </a:r>
          </a:p>
          <a:p>
            <a:r>
              <a:rPr lang="en-AU" sz="1200" dirty="0"/>
              <a:t>                            </a:t>
            </a:r>
            <a:r>
              <a:rPr lang="en-AU" sz="1200" dirty="0" err="1"/>
              <a:t>var</a:t>
            </a:r>
            <a:r>
              <a:rPr lang="en-AU" sz="1200" dirty="0"/>
              <a:t> </a:t>
            </a:r>
            <a:r>
              <a:rPr lang="en-AU" sz="1200" dirty="0" err="1"/>
              <a:t>json</a:t>
            </a:r>
            <a:r>
              <a:rPr lang="en-AU" sz="1200" dirty="0"/>
              <a:t> = </a:t>
            </a:r>
            <a:r>
              <a:rPr lang="en-AU" sz="1200" dirty="0" err="1"/>
              <a:t>JObject.Parse</a:t>
            </a:r>
            <a:r>
              <a:rPr lang="en-AU" sz="1200" dirty="0"/>
              <a:t>(await </a:t>
            </a:r>
            <a:r>
              <a:rPr lang="en-AU" sz="1200" dirty="0" err="1"/>
              <a:t>response.Content.ReadAsStringAsync</a:t>
            </a:r>
            <a:r>
              <a:rPr lang="en-AU" sz="1200" dirty="0"/>
              <a:t>());</a:t>
            </a:r>
          </a:p>
          <a:p>
            <a:r>
              <a:rPr lang="en-AU" sz="1200" dirty="0"/>
              <a:t>                            </a:t>
            </a:r>
            <a:r>
              <a:rPr lang="en-AU" sz="1200" dirty="0" err="1"/>
              <a:t>me.Address</a:t>
            </a:r>
            <a:r>
              <a:rPr lang="en-AU" sz="1200" dirty="0"/>
              <a:t> = !</a:t>
            </a:r>
            <a:r>
              <a:rPr lang="en-AU" sz="1200" dirty="0" err="1"/>
              <a:t>string.IsNullOrEmpty</a:t>
            </a:r>
            <a:r>
              <a:rPr lang="en-AU" sz="1200" dirty="0"/>
              <a:t>(</a:t>
            </a:r>
            <a:r>
              <a:rPr lang="en-AU" sz="1200" dirty="0" err="1"/>
              <a:t>json.GetValue</a:t>
            </a:r>
            <a:r>
              <a:rPr lang="en-AU" sz="1200" dirty="0"/>
              <a:t>("mail").</a:t>
            </a:r>
            <a:r>
              <a:rPr lang="en-AU" sz="1200" dirty="0" err="1"/>
              <a:t>ToString</a:t>
            </a:r>
            <a:r>
              <a:rPr lang="en-AU" sz="1200" dirty="0"/>
              <a:t>()) ?          				</a:t>
            </a:r>
            <a:r>
              <a:rPr lang="en-AU" sz="1200" dirty="0" err="1"/>
              <a:t>json.GetValue</a:t>
            </a:r>
            <a:r>
              <a:rPr lang="en-AU" sz="1200" dirty="0"/>
              <a:t>("mail").</a:t>
            </a:r>
            <a:r>
              <a:rPr lang="en-AU" sz="1200" dirty="0" err="1"/>
              <a:t>ToString</a:t>
            </a:r>
            <a:r>
              <a:rPr lang="en-AU" sz="1200" dirty="0"/>
              <a:t>() : </a:t>
            </a:r>
            <a:r>
              <a:rPr lang="en-AU" sz="1200" dirty="0" err="1"/>
              <a:t>json.GetValue</a:t>
            </a:r>
            <a:r>
              <a:rPr lang="en-AU" sz="1200" dirty="0"/>
              <a:t>("</a:t>
            </a:r>
            <a:r>
              <a:rPr lang="en-AU" sz="1200" dirty="0" err="1"/>
              <a:t>userPrincipalName</a:t>
            </a:r>
            <a:r>
              <a:rPr lang="en-AU" sz="1200" dirty="0"/>
              <a:t>").</a:t>
            </a:r>
            <a:r>
              <a:rPr lang="en-AU" sz="1200" dirty="0" err="1"/>
              <a:t>ToString</a:t>
            </a:r>
            <a:r>
              <a:rPr lang="en-AU" sz="1200" dirty="0"/>
              <a:t>();</a:t>
            </a:r>
          </a:p>
          <a:p>
            <a:r>
              <a:rPr lang="en-AU" sz="1200" dirty="0"/>
              <a:t>                        }</a:t>
            </a:r>
          </a:p>
          <a:p>
            <a:r>
              <a:rPr lang="en-AU" sz="1200" dirty="0"/>
              <a:t>                        return </a:t>
            </a:r>
            <a:r>
              <a:rPr lang="en-AU" sz="1200" dirty="0" err="1"/>
              <a:t>me.Address?.Trim</a:t>
            </a:r>
            <a:r>
              <a:rPr lang="en-AU" sz="1200" dirty="0"/>
              <a:t>();</a:t>
            </a:r>
          </a:p>
          <a:p>
            <a:r>
              <a:rPr lang="en-AU" sz="1200" dirty="0"/>
              <a:t>                    }</a:t>
            </a:r>
          </a:p>
          <a:p>
            <a:r>
              <a:rPr lang="en-AU" sz="1200" dirty="0"/>
              <a:t>                }</a:t>
            </a:r>
          </a:p>
          <a:p>
            <a:r>
              <a:rPr lang="en-AU" sz="1200" dirty="0"/>
              <a:t>            }</a:t>
            </a:r>
          </a:p>
        </p:txBody>
      </p:sp>
    </p:spTree>
    <p:extLst>
      <p:ext uri="{BB962C8B-B14F-4D97-AF65-F5344CB8AC3E}">
        <p14:creationId xmlns:p14="http://schemas.microsoft.com/office/powerpoint/2010/main" val="7821212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B11883A-0C22-497F-987E-639D2C0E7D04}"/>
              </a:ext>
            </a:extLst>
          </p:cNvPr>
          <p:cNvSpPr txBox="1">
            <a:spLocks/>
          </p:cNvSpPr>
          <p:nvPr/>
        </p:nvSpPr>
        <p:spPr>
          <a:xfrm>
            <a:off x="418408" y="740180"/>
            <a:ext cx="822960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Service API vs Microsoft Graph API</a:t>
            </a:r>
          </a:p>
        </p:txBody>
      </p:sp>
      <p:pic>
        <p:nvPicPr>
          <p:cNvPr id="5" name="Picture 4">
            <a:extLst>
              <a:ext uri="{FF2B5EF4-FFF2-40B4-BE49-F238E27FC236}">
                <a16:creationId xmlns:a16="http://schemas.microsoft.com/office/drawing/2014/main" id="{65ACE103-9352-42F6-9578-6D199278898F}"/>
              </a:ext>
            </a:extLst>
          </p:cNvPr>
          <p:cNvPicPr>
            <a:picLocks noChangeAspect="1"/>
          </p:cNvPicPr>
          <p:nvPr/>
        </p:nvPicPr>
        <p:blipFill>
          <a:blip r:embed="rId2"/>
          <a:stretch>
            <a:fillRect/>
          </a:stretch>
        </p:blipFill>
        <p:spPr>
          <a:xfrm>
            <a:off x="277931" y="1991199"/>
            <a:ext cx="11179637" cy="3367739"/>
          </a:xfrm>
          <a:prstGeom prst="rect">
            <a:avLst/>
          </a:prstGeom>
        </p:spPr>
      </p:pic>
    </p:spTree>
    <p:extLst>
      <p:ext uri="{BB962C8B-B14F-4D97-AF65-F5344CB8AC3E}">
        <p14:creationId xmlns:p14="http://schemas.microsoft.com/office/powerpoint/2010/main" val="15189773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D633C-A470-4908-9869-F0DCCEF79E8F}"/>
              </a:ext>
            </a:extLst>
          </p:cNvPr>
          <p:cNvSpPr>
            <a:spLocks noGrp="1"/>
          </p:cNvSpPr>
          <p:nvPr>
            <p:ph type="title"/>
          </p:nvPr>
        </p:nvSpPr>
        <p:spPr/>
        <p:txBody>
          <a:bodyPr/>
          <a:lstStyle/>
          <a:p>
            <a:r>
              <a:rPr lang="es-ES" dirty="0"/>
              <a:t>A currar!!</a:t>
            </a:r>
            <a:br>
              <a:rPr lang="es-ES" dirty="0"/>
            </a:br>
            <a:br>
              <a:rPr lang="es-ES" dirty="0"/>
            </a:br>
            <a:endParaRPr lang="es-ES" dirty="0"/>
          </a:p>
        </p:txBody>
      </p:sp>
    </p:spTree>
    <p:extLst>
      <p:ext uri="{BB962C8B-B14F-4D97-AF65-F5344CB8AC3E}">
        <p14:creationId xmlns:p14="http://schemas.microsoft.com/office/powerpoint/2010/main" val="6805041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2EBC6-3726-46A4-A566-922BF17F9922}"/>
              </a:ext>
            </a:extLst>
          </p:cNvPr>
          <p:cNvSpPr>
            <a:spLocks noGrp="1"/>
          </p:cNvSpPr>
          <p:nvPr>
            <p:ph type="title"/>
          </p:nvPr>
        </p:nvSpPr>
        <p:spPr/>
        <p:txBody>
          <a:bodyPr/>
          <a:lstStyle/>
          <a:p>
            <a:r>
              <a:rPr lang="es-ES" dirty="0"/>
              <a:t>Extendiendo Office 365 con Microsoft </a:t>
            </a:r>
            <a:r>
              <a:rPr lang="es-ES" dirty="0" err="1"/>
              <a:t>Graph</a:t>
            </a:r>
            <a:r>
              <a:rPr lang="es-ES" dirty="0"/>
              <a:t> API</a:t>
            </a:r>
          </a:p>
        </p:txBody>
      </p:sp>
      <p:sp>
        <p:nvSpPr>
          <p:cNvPr id="3" name="Marcador de texto 2">
            <a:extLst>
              <a:ext uri="{FF2B5EF4-FFF2-40B4-BE49-F238E27FC236}">
                <a16:creationId xmlns:a16="http://schemas.microsoft.com/office/drawing/2014/main" id="{0C027E98-19E6-4CDF-812C-3CBA80AC0E00}"/>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177035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Introducción a Microsoft </a:t>
            </a:r>
            <a:r>
              <a:rPr lang="es-ES" dirty="0" err="1"/>
              <a:t>Graph</a:t>
            </a:r>
            <a:r>
              <a:rPr lang="es-ES" dirty="0"/>
              <a:t> API</a:t>
            </a:r>
          </a:p>
        </p:txBody>
      </p:sp>
    </p:spTree>
    <p:extLst>
      <p:ext uri="{BB962C8B-B14F-4D97-AF65-F5344CB8AC3E}">
        <p14:creationId xmlns:p14="http://schemas.microsoft.com/office/powerpoint/2010/main" val="37457873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80181" y="488533"/>
            <a:ext cx="10405988" cy="5369030"/>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2398" kern="0">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186" tIns="46592" rIns="93186" bIns="4659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1858">
                <a:lnSpc>
                  <a:spcPct val="150000"/>
                </a:lnSpc>
              </a:pPr>
              <a:r>
                <a:rPr lang="en-US" sz="3996"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733" tIns="146187" rIns="182733" bIns="146187" rtlCol="0">
                <a:spAutoFit/>
              </a:bodyPr>
              <a:lstStyle/>
              <a:p>
                <a:pPr algn="ctr" defTabSz="932597">
                  <a:lnSpc>
                    <a:spcPct val="90000"/>
                  </a:lnSpc>
                  <a:spcAft>
                    <a:spcPts val="600"/>
                  </a:spcAft>
                  <a:defRPr/>
                </a:pPr>
                <a:r>
                  <a:rPr lang="nb-NO" sz="2398" kern="0"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defRPr/>
                </a:pPr>
                <a:endParaRPr lang="en-GB" sz="1834" kern="0"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816" kern="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186" tIns="46592" rIns="93186" bIns="4659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1858">
                <a:lnSpc>
                  <a:spcPct val="150000"/>
                </a:lnSpc>
              </a:pPr>
              <a:r>
                <a:rPr lang="en-US" sz="1834"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816" kern="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0610" y="506680"/>
            <a:ext cx="21751" cy="21751"/>
          </a:xfrm>
          <a:prstGeom prst="rect">
            <a:avLst/>
          </a:prstGeom>
        </p:spPr>
      </p:pic>
      <p:grpSp>
        <p:nvGrpSpPr>
          <p:cNvPr id="124" name="Group 123"/>
          <p:cNvGrpSpPr/>
          <p:nvPr/>
        </p:nvGrpSpPr>
        <p:grpSpPr>
          <a:xfrm>
            <a:off x="3738701" y="1525205"/>
            <a:ext cx="410659" cy="410282"/>
            <a:chOff x="446049" y="1441577"/>
            <a:chExt cx="786384" cy="788667"/>
          </a:xfrm>
        </p:grpSpPr>
        <p:sp>
          <p:nvSpPr>
            <p:cNvPr id="125" name="Rectangle 12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sp>
          <p:nvSpPr>
            <p:cNvPr id="12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endParaRPr lang="en-US" sz="1836" kern="0">
                <a:solidFill>
                  <a:srgbClr val="000000"/>
                </a:solidFill>
              </a:endParaRPr>
            </a:p>
          </p:txBody>
        </p:sp>
      </p:grpSp>
      <p:grpSp>
        <p:nvGrpSpPr>
          <p:cNvPr id="136" name="Group 135"/>
          <p:cNvGrpSpPr/>
          <p:nvPr/>
        </p:nvGrpSpPr>
        <p:grpSpPr>
          <a:xfrm>
            <a:off x="4649564" y="1570710"/>
            <a:ext cx="410345" cy="410345"/>
            <a:chOff x="1422289" y="1435556"/>
            <a:chExt cx="786384" cy="788667"/>
          </a:xfrm>
        </p:grpSpPr>
        <p:sp>
          <p:nvSpPr>
            <p:cNvPr id="137" name="Rectangle 136"/>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sp>
          <p:nvSpPr>
            <p:cNvPr id="138"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endParaRPr lang="en-US" sz="1836" kern="0">
                <a:solidFill>
                  <a:srgbClr val="000000"/>
                </a:solidFill>
              </a:endParaRPr>
            </a:p>
          </p:txBody>
        </p:sp>
      </p:grpSp>
    </p:spTree>
    <p:custDataLst>
      <p:tags r:id="rId1"/>
    </p:custDataLst>
    <p:extLst>
      <p:ext uri="{BB962C8B-B14F-4D97-AF65-F5344CB8AC3E}">
        <p14:creationId xmlns:p14="http://schemas.microsoft.com/office/powerpoint/2010/main" val="405264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29" y="296563"/>
            <a:ext cx="3564750" cy="4571734"/>
          </a:xfrm>
        </p:spPr>
        <p:txBody>
          <a:bodyPr/>
          <a:lstStyle/>
          <a:p>
            <a:r>
              <a:rPr lang="en-US" dirty="0" err="1"/>
              <a:t>Integración</a:t>
            </a:r>
            <a:r>
              <a:rPr lang="en-US" dirty="0"/>
              <a:t> con Office 365</a:t>
            </a:r>
          </a:p>
        </p:txBody>
      </p:sp>
      <p:pic>
        <p:nvPicPr>
          <p:cNvPr id="3" name="Picture 2"/>
          <p:cNvPicPr>
            <a:picLocks noChangeAspect="1"/>
          </p:cNvPicPr>
          <p:nvPr/>
        </p:nvPicPr>
        <p:blipFill>
          <a:blip r:embed="rId2"/>
          <a:stretch>
            <a:fillRect/>
          </a:stretch>
        </p:blipFill>
        <p:spPr>
          <a:xfrm>
            <a:off x="4068340" y="1408"/>
            <a:ext cx="8053468" cy="6903811"/>
          </a:xfrm>
          <a:prstGeom prst="rect">
            <a:avLst/>
          </a:prstGeom>
        </p:spPr>
      </p:pic>
    </p:spTree>
    <p:extLst>
      <p:ext uri="{BB962C8B-B14F-4D97-AF65-F5344CB8AC3E}">
        <p14:creationId xmlns:p14="http://schemas.microsoft.com/office/powerpoint/2010/main" val="25732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¿Por qué necesitamos Microsoft </a:t>
            </a:r>
            <a:r>
              <a:rPr lang="es-ES" dirty="0" err="1"/>
              <a:t>Graph</a:t>
            </a:r>
            <a:r>
              <a:rPr lang="es-ES" dirty="0"/>
              <a:t> API?</a:t>
            </a:r>
          </a:p>
        </p:txBody>
      </p:sp>
    </p:spTree>
    <p:extLst>
      <p:ext uri="{BB962C8B-B14F-4D97-AF65-F5344CB8AC3E}">
        <p14:creationId xmlns:p14="http://schemas.microsoft.com/office/powerpoint/2010/main" val="33399362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51566"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373310" y="2030331"/>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510178" y="2759251"/>
            <a:ext cx="793212" cy="79321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65"/>
          <p:cNvGrpSpPr/>
          <p:nvPr/>
        </p:nvGrpSpPr>
        <p:grpSpPr>
          <a:xfrm>
            <a:off x="2510178" y="3638324"/>
            <a:ext cx="793212" cy="793212"/>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410463" y="3638324"/>
            <a:ext cx="793212" cy="793212"/>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410463" y="2759251"/>
            <a:ext cx="793212" cy="793212"/>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5082065" y="2742662"/>
            <a:ext cx="793212" cy="793212"/>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5082065" y="3642948"/>
            <a:ext cx="793212" cy="793212"/>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52084" y="2568989"/>
            <a:ext cx="1463761" cy="2085518"/>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8103269"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332838" y="2610008"/>
            <a:ext cx="793212" cy="1101057"/>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9077974" y="2758013"/>
            <a:ext cx="1101057" cy="793212"/>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735524" y="2146700"/>
            <a:ext cx="125933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178533" y="3637085"/>
            <a:ext cx="1101057" cy="793212"/>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950827" y="2733177"/>
            <a:ext cx="811673" cy="79461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950827" y="3630023"/>
            <a:ext cx="819527" cy="810327"/>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Data silos in the enterprise</a:t>
            </a:r>
          </a:p>
        </p:txBody>
      </p:sp>
      <p:grpSp>
        <p:nvGrpSpPr>
          <p:cNvPr id="62" name="Group 61"/>
          <p:cNvGrpSpPr/>
          <p:nvPr/>
        </p:nvGrpSpPr>
        <p:grpSpPr>
          <a:xfrm>
            <a:off x="10640280" y="2467694"/>
            <a:ext cx="1463761" cy="2085518"/>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9106709" y="3647874"/>
            <a:ext cx="1101057" cy="793212"/>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266800"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61706" y="2902335"/>
            <a:ext cx="520803" cy="520803"/>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BF01AEA-19E8-4E8A-9C74-DEEEA750D8B5}"/>
              </a:ext>
            </a:extLst>
          </p:cNvPr>
          <p:cNvSpPr>
            <a:spLocks noGrp="1"/>
          </p:cNvSpPr>
          <p:nvPr/>
        </p:nvSpPr>
        <p:spPr>
          <a:xfrm>
            <a:off x="1143463" y="667766"/>
            <a:ext cx="8229598" cy="513840"/>
          </a:xfrm>
          <a:prstGeom prst="rect">
            <a:avLst/>
          </a:prstGeom>
        </p:spPr>
        <p:txBody>
          <a:bodyPr/>
          <a:lstStyle>
            <a:lvl1pPr algn="l" defTabSz="457200" rtl="0" eaLnBrk="1" latinLnBrk="0" hangingPunct="1">
              <a:spcBef>
                <a:spcPct val="0"/>
              </a:spcBef>
              <a:buNone/>
              <a:defRPr sz="3600" kern="1200" baseline="0">
                <a:solidFill>
                  <a:schemeClr val="tx1"/>
                </a:solidFill>
                <a:latin typeface="Segoe UI Semilight" panose="020B0402040204020203" pitchFamily="34" charset="0"/>
                <a:ea typeface="+mj-ea"/>
                <a:cs typeface="Segoe UI Semilight" panose="020B0402040204020203" pitchFamily="34" charset="0"/>
              </a:defRPr>
            </a:lvl1pPr>
          </a:lstStyle>
          <a:p>
            <a:r>
              <a:rPr lang="en-US" dirty="0" err="1"/>
              <a:t>Varios</a:t>
            </a:r>
            <a:r>
              <a:rPr lang="en-US" dirty="0"/>
              <a:t> </a:t>
            </a:r>
            <a:r>
              <a:rPr lang="en-US" dirty="0" err="1"/>
              <a:t>estilos</a:t>
            </a:r>
            <a:r>
              <a:rPr lang="en-US" dirty="0"/>
              <a:t> de API y </a:t>
            </a:r>
            <a:r>
              <a:rPr lang="en-US" dirty="0" err="1"/>
              <a:t>EndPoints</a:t>
            </a:r>
            <a:endParaRPr lang="en-US" dirty="0"/>
          </a:p>
        </p:txBody>
      </p:sp>
      <p:sp>
        <p:nvSpPr>
          <p:cNvPr id="4" name="TextBox 51">
            <a:extLst>
              <a:ext uri="{FF2B5EF4-FFF2-40B4-BE49-F238E27FC236}">
                <a16:creationId xmlns:a16="http://schemas.microsoft.com/office/drawing/2014/main" id="{08DE958A-F76B-422C-B610-043D8C9DE4FF}"/>
              </a:ext>
            </a:extLst>
          </p:cNvPr>
          <p:cNvSpPr txBox="1"/>
          <p:nvPr/>
        </p:nvSpPr>
        <p:spPr>
          <a:xfrm>
            <a:off x="1439282" y="1777665"/>
            <a:ext cx="3010285" cy="61286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Azure Active Directory Graph API </a:t>
            </a:r>
          </a:p>
          <a:p>
            <a:pPr defTabSz="685845">
              <a:defRPr/>
            </a:pPr>
            <a:r>
              <a:rPr lang="en-US" sz="1029" dirty="0">
                <a:solidFill>
                  <a:srgbClr val="FF0000"/>
                </a:solidFill>
                <a:latin typeface="Segoe UI"/>
              </a:rPr>
              <a:t>https://graph.windows.net/contoso.com/users</a:t>
            </a:r>
          </a:p>
          <a:p>
            <a:pPr defTabSz="685845">
              <a:defRPr/>
            </a:pPr>
            <a:r>
              <a:rPr lang="en-US" sz="1029" dirty="0">
                <a:solidFill>
                  <a:srgbClr val="FF0000"/>
                </a:solidFill>
                <a:latin typeface="Segoe UI"/>
              </a:rPr>
              <a:t>https://graph.windows.net/contoso.com/groups</a:t>
            </a:r>
            <a:r>
              <a:rPr lang="en-US" sz="1029" dirty="0">
                <a:solidFill>
                  <a:srgbClr val="5C2D91"/>
                </a:solidFill>
                <a:latin typeface="Segoe UI"/>
              </a:rPr>
              <a:t> </a:t>
            </a:r>
          </a:p>
        </p:txBody>
      </p:sp>
      <p:grpSp>
        <p:nvGrpSpPr>
          <p:cNvPr id="5" name="Group 68">
            <a:extLst>
              <a:ext uri="{FF2B5EF4-FFF2-40B4-BE49-F238E27FC236}">
                <a16:creationId xmlns:a16="http://schemas.microsoft.com/office/drawing/2014/main" id="{8CA84A10-CC16-4C44-B822-1A49AB277F49}"/>
              </a:ext>
            </a:extLst>
          </p:cNvPr>
          <p:cNvGrpSpPr/>
          <p:nvPr/>
        </p:nvGrpSpPr>
        <p:grpSpPr>
          <a:xfrm>
            <a:off x="1143463" y="1777664"/>
            <a:ext cx="296046" cy="295775"/>
            <a:chOff x="446049" y="1441577"/>
            <a:chExt cx="786384" cy="788667"/>
          </a:xfrm>
        </p:grpSpPr>
        <p:sp>
          <p:nvSpPr>
            <p:cNvPr id="33" name="Rectangle 69">
              <a:extLst>
                <a:ext uri="{FF2B5EF4-FFF2-40B4-BE49-F238E27FC236}">
                  <a16:creationId xmlns:a16="http://schemas.microsoft.com/office/drawing/2014/main" id="{80857DFF-617B-4BAD-9C80-D8785A722CBD}"/>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4" name="Freeform 41">
              <a:extLst>
                <a:ext uri="{FF2B5EF4-FFF2-40B4-BE49-F238E27FC236}">
                  <a16:creationId xmlns:a16="http://schemas.microsoft.com/office/drawing/2014/main" id="{DE359EE1-897A-4490-BB38-14F3282F6C9C}"/>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6" name="TextBox 51">
            <a:extLst>
              <a:ext uri="{FF2B5EF4-FFF2-40B4-BE49-F238E27FC236}">
                <a16:creationId xmlns:a16="http://schemas.microsoft.com/office/drawing/2014/main" id="{8FD6D82F-A696-48E2-9310-2AB7B9FB6473}"/>
              </a:ext>
            </a:extLst>
          </p:cNvPr>
          <p:cNvSpPr txBox="1"/>
          <p:nvPr/>
        </p:nvSpPr>
        <p:spPr>
          <a:xfrm>
            <a:off x="1512182" y="5486134"/>
            <a:ext cx="2065029" cy="45448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Windows Live Profile API </a:t>
            </a:r>
          </a:p>
          <a:p>
            <a:pPr defTabSz="685845">
              <a:defRPr/>
            </a:pPr>
            <a:r>
              <a:rPr lang="en-US" sz="1029" dirty="0">
                <a:solidFill>
                  <a:srgbClr val="FF0000"/>
                </a:solidFill>
                <a:latin typeface="Segoe UI"/>
              </a:rPr>
              <a:t>https://apis.live.net/v5.0/me</a:t>
            </a:r>
          </a:p>
        </p:txBody>
      </p:sp>
      <p:grpSp>
        <p:nvGrpSpPr>
          <p:cNvPr id="7" name="Group 72">
            <a:extLst>
              <a:ext uri="{FF2B5EF4-FFF2-40B4-BE49-F238E27FC236}">
                <a16:creationId xmlns:a16="http://schemas.microsoft.com/office/drawing/2014/main" id="{1BC1FD78-A1C9-482E-9BC4-E7EFAFF0F110}"/>
              </a:ext>
            </a:extLst>
          </p:cNvPr>
          <p:cNvGrpSpPr/>
          <p:nvPr/>
        </p:nvGrpSpPr>
        <p:grpSpPr>
          <a:xfrm>
            <a:off x="1216362" y="5486134"/>
            <a:ext cx="295820" cy="295820"/>
            <a:chOff x="1422289" y="1435556"/>
            <a:chExt cx="786384" cy="788667"/>
          </a:xfrm>
        </p:grpSpPr>
        <p:sp>
          <p:nvSpPr>
            <p:cNvPr id="31" name="Rectangle 73">
              <a:extLst>
                <a:ext uri="{FF2B5EF4-FFF2-40B4-BE49-F238E27FC236}">
                  <a16:creationId xmlns:a16="http://schemas.microsoft.com/office/drawing/2014/main" id="{ECA35E40-02D4-4CFC-AAA1-50DBA090A3BA}"/>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2" name="Freeform 7">
              <a:extLst>
                <a:ext uri="{FF2B5EF4-FFF2-40B4-BE49-F238E27FC236}">
                  <a16:creationId xmlns:a16="http://schemas.microsoft.com/office/drawing/2014/main" id="{8F44C017-F6DB-4080-9D77-AA04D934460D}"/>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8" name="TextBox 51">
            <a:extLst>
              <a:ext uri="{FF2B5EF4-FFF2-40B4-BE49-F238E27FC236}">
                <a16:creationId xmlns:a16="http://schemas.microsoft.com/office/drawing/2014/main" id="{3683AAB2-D651-463D-8758-C52B7C9C6C8F}"/>
              </a:ext>
            </a:extLst>
          </p:cNvPr>
          <p:cNvSpPr txBox="1"/>
          <p:nvPr/>
        </p:nvSpPr>
        <p:spPr>
          <a:xfrm>
            <a:off x="6682466" y="1903019"/>
            <a:ext cx="3253274" cy="975011"/>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SharePoint User Profile API</a:t>
            </a:r>
          </a:p>
          <a:p>
            <a:pPr defTabSz="685845">
              <a:defRPr/>
            </a:pPr>
            <a:r>
              <a:rPr lang="en-US" sz="1029" dirty="0">
                <a:solidFill>
                  <a:srgbClr val="FF0000"/>
                </a:solidFill>
                <a:latin typeface="Segoe UI"/>
              </a:rPr>
              <a:t>https://contoso.sharepoint.com/_api/SP.UserProfiles.PeopleManager/GetMyProperties</a:t>
            </a:r>
          </a:p>
          <a:p>
            <a:pPr defTabSz="685845">
              <a:defRPr/>
            </a:pPr>
            <a:r>
              <a:rPr lang="en-US" sz="1324" dirty="0">
                <a:gradFill>
                  <a:gsLst>
                    <a:gs pos="0">
                      <a:srgbClr val="404040"/>
                    </a:gs>
                    <a:gs pos="55000">
                      <a:srgbClr val="404040"/>
                    </a:gs>
                  </a:gsLst>
                  <a:lin ang="5400000" scaled="0"/>
                </a:gradFill>
                <a:latin typeface="Segoe UI"/>
              </a:rPr>
              <a:t>Exchange HD Picture API</a:t>
            </a:r>
          </a:p>
          <a:p>
            <a:pPr defTabSz="685845">
              <a:defRPr/>
            </a:pPr>
            <a:r>
              <a:rPr lang="en-US" sz="1029" dirty="0">
                <a:solidFill>
                  <a:srgbClr val="FF0000"/>
                </a:solidFill>
                <a:latin typeface="Segoe UI"/>
              </a:rPr>
              <a:t>https://graph.microsoft.com/v1.0/me/photo</a:t>
            </a:r>
          </a:p>
        </p:txBody>
      </p:sp>
      <p:grpSp>
        <p:nvGrpSpPr>
          <p:cNvPr id="9" name="Group 76">
            <a:extLst>
              <a:ext uri="{FF2B5EF4-FFF2-40B4-BE49-F238E27FC236}">
                <a16:creationId xmlns:a16="http://schemas.microsoft.com/office/drawing/2014/main" id="{90812C21-A99E-439F-ABC4-DB6C735A73F9}"/>
              </a:ext>
            </a:extLst>
          </p:cNvPr>
          <p:cNvGrpSpPr/>
          <p:nvPr/>
        </p:nvGrpSpPr>
        <p:grpSpPr>
          <a:xfrm>
            <a:off x="6386420" y="1903018"/>
            <a:ext cx="296046" cy="295775"/>
            <a:chOff x="446049" y="1441577"/>
            <a:chExt cx="786384" cy="788667"/>
          </a:xfrm>
        </p:grpSpPr>
        <p:sp>
          <p:nvSpPr>
            <p:cNvPr id="29" name="Rectangle 77">
              <a:extLst>
                <a:ext uri="{FF2B5EF4-FFF2-40B4-BE49-F238E27FC236}">
                  <a16:creationId xmlns:a16="http://schemas.microsoft.com/office/drawing/2014/main" id="{356FCCF6-B373-4354-90A0-071EFAE17CEC}"/>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0" name="Freeform 41">
              <a:extLst>
                <a:ext uri="{FF2B5EF4-FFF2-40B4-BE49-F238E27FC236}">
                  <a16:creationId xmlns:a16="http://schemas.microsoft.com/office/drawing/2014/main" id="{58AF5CC5-6B5E-413F-B0F2-D0CD404AE86A}"/>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0" name="TextBox 51">
            <a:extLst>
              <a:ext uri="{FF2B5EF4-FFF2-40B4-BE49-F238E27FC236}">
                <a16:creationId xmlns:a16="http://schemas.microsoft.com/office/drawing/2014/main" id="{6731F969-51EF-4CDB-B120-0F45CBF960DF}"/>
              </a:ext>
            </a:extLst>
          </p:cNvPr>
          <p:cNvSpPr txBox="1"/>
          <p:nvPr/>
        </p:nvSpPr>
        <p:spPr>
          <a:xfrm>
            <a:off x="1477652" y="2976770"/>
            <a:ext cx="3323371" cy="61286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Outlook REST API </a:t>
            </a:r>
          </a:p>
          <a:p>
            <a:pPr defTabSz="685845">
              <a:defRPr/>
            </a:pPr>
            <a:r>
              <a:rPr lang="en-US" sz="1029" dirty="0">
                <a:solidFill>
                  <a:srgbClr val="FF0000"/>
                </a:solidFill>
                <a:latin typeface="Segoe UI"/>
              </a:rPr>
              <a:t>https://outlook.office.com/api/v2.0/me/Messages</a:t>
            </a:r>
          </a:p>
          <a:p>
            <a:pPr defTabSz="685845">
              <a:defRPr/>
            </a:pPr>
            <a:r>
              <a:rPr lang="en-US" sz="1029" dirty="0">
                <a:solidFill>
                  <a:srgbClr val="FF0000"/>
                </a:solidFill>
                <a:latin typeface="Segoe UI"/>
              </a:rPr>
              <a:t>https://outlook.office.com/api/v2.0/me/Events </a:t>
            </a:r>
          </a:p>
        </p:txBody>
      </p:sp>
      <p:grpSp>
        <p:nvGrpSpPr>
          <p:cNvPr id="11" name="Group 80">
            <a:extLst>
              <a:ext uri="{FF2B5EF4-FFF2-40B4-BE49-F238E27FC236}">
                <a16:creationId xmlns:a16="http://schemas.microsoft.com/office/drawing/2014/main" id="{3C94FBCE-5C2B-4BAF-8526-6E91621BB25D}"/>
              </a:ext>
            </a:extLst>
          </p:cNvPr>
          <p:cNvGrpSpPr/>
          <p:nvPr/>
        </p:nvGrpSpPr>
        <p:grpSpPr>
          <a:xfrm>
            <a:off x="1181382" y="2976770"/>
            <a:ext cx="296046" cy="295775"/>
            <a:chOff x="446049" y="1441577"/>
            <a:chExt cx="786384" cy="788667"/>
          </a:xfrm>
        </p:grpSpPr>
        <p:sp>
          <p:nvSpPr>
            <p:cNvPr id="27" name="Rectangle 81">
              <a:extLst>
                <a:ext uri="{FF2B5EF4-FFF2-40B4-BE49-F238E27FC236}">
                  <a16:creationId xmlns:a16="http://schemas.microsoft.com/office/drawing/2014/main" id="{3F84D399-04C2-48E4-80D6-66A057EA65D4}"/>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8" name="Freeform 41">
              <a:extLst>
                <a:ext uri="{FF2B5EF4-FFF2-40B4-BE49-F238E27FC236}">
                  <a16:creationId xmlns:a16="http://schemas.microsoft.com/office/drawing/2014/main" id="{14129C7B-52FD-417A-BBC5-2713440D7240}"/>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grpSp>
        <p:nvGrpSpPr>
          <p:cNvPr id="12" name="Group 83">
            <a:extLst>
              <a:ext uri="{FF2B5EF4-FFF2-40B4-BE49-F238E27FC236}">
                <a16:creationId xmlns:a16="http://schemas.microsoft.com/office/drawing/2014/main" id="{A5582F8A-D38D-42C7-90D3-8D32F399113F}"/>
              </a:ext>
            </a:extLst>
          </p:cNvPr>
          <p:cNvGrpSpPr/>
          <p:nvPr/>
        </p:nvGrpSpPr>
        <p:grpSpPr>
          <a:xfrm>
            <a:off x="1181381" y="3325695"/>
            <a:ext cx="295820" cy="295820"/>
            <a:chOff x="1422289" y="1435556"/>
            <a:chExt cx="786384" cy="788667"/>
          </a:xfrm>
        </p:grpSpPr>
        <p:sp>
          <p:nvSpPr>
            <p:cNvPr id="25" name="Rectangle 84">
              <a:extLst>
                <a:ext uri="{FF2B5EF4-FFF2-40B4-BE49-F238E27FC236}">
                  <a16:creationId xmlns:a16="http://schemas.microsoft.com/office/drawing/2014/main" id="{08D82700-7E5D-4716-B935-F93AF29B4786}"/>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6" name="Freeform 7">
              <a:extLst>
                <a:ext uri="{FF2B5EF4-FFF2-40B4-BE49-F238E27FC236}">
                  <a16:creationId xmlns:a16="http://schemas.microsoft.com/office/drawing/2014/main" id="{269D5447-AC2A-4F6A-AC50-28124248684F}"/>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3" name="TextBox 51">
            <a:extLst>
              <a:ext uri="{FF2B5EF4-FFF2-40B4-BE49-F238E27FC236}">
                <a16:creationId xmlns:a16="http://schemas.microsoft.com/office/drawing/2014/main" id="{CA3AC4E0-2A8E-4458-BF36-877DA7B81A8C}"/>
              </a:ext>
            </a:extLst>
          </p:cNvPr>
          <p:cNvSpPr txBox="1"/>
          <p:nvPr/>
        </p:nvSpPr>
        <p:spPr>
          <a:xfrm>
            <a:off x="1477201" y="4028154"/>
            <a:ext cx="3412480" cy="92961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OneDrive for Business API </a:t>
            </a:r>
          </a:p>
          <a:p>
            <a:pPr defTabSz="685845">
              <a:defRPr/>
            </a:pPr>
            <a:r>
              <a:rPr lang="en-US" sz="1029" dirty="0">
                <a:solidFill>
                  <a:srgbClr val="FF0000"/>
                </a:solidFill>
                <a:latin typeface="Segoe UI"/>
              </a:rPr>
              <a:t>https://contoso-my.sharepoint.com/personal</a:t>
            </a:r>
          </a:p>
          <a:p>
            <a:pPr defTabSz="685845">
              <a:defRPr/>
            </a:pPr>
            <a:r>
              <a:rPr lang="en-US" sz="1029" dirty="0">
                <a:solidFill>
                  <a:srgbClr val="FF0000"/>
                </a:solidFill>
                <a:latin typeface="Segoe UI"/>
              </a:rPr>
              <a:t>/</a:t>
            </a:r>
            <a:r>
              <a:rPr lang="en-US" sz="1029" dirty="0" err="1">
                <a:solidFill>
                  <a:srgbClr val="FF0000"/>
                </a:solidFill>
                <a:latin typeface="Segoe UI"/>
              </a:rPr>
              <a:t>jean_contoso_com</a:t>
            </a:r>
            <a:r>
              <a:rPr lang="en-US" sz="1029" dirty="0">
                <a:solidFill>
                  <a:srgbClr val="FF0000"/>
                </a:solidFill>
                <a:latin typeface="Segoe UI"/>
              </a:rPr>
              <a:t>/_</a:t>
            </a:r>
            <a:r>
              <a:rPr lang="en-US" sz="1029" dirty="0" err="1">
                <a:solidFill>
                  <a:srgbClr val="FF0000"/>
                </a:solidFill>
                <a:latin typeface="Segoe UI"/>
              </a:rPr>
              <a:t>api</a:t>
            </a:r>
            <a:r>
              <a:rPr lang="en-US" sz="1029" dirty="0">
                <a:solidFill>
                  <a:srgbClr val="FF0000"/>
                </a:solidFill>
                <a:latin typeface="Segoe UI"/>
              </a:rPr>
              <a:t>/v2.0/drive</a:t>
            </a:r>
          </a:p>
          <a:p>
            <a:pPr defTabSz="685845">
              <a:defRPr/>
            </a:pPr>
            <a:r>
              <a:rPr lang="en-US" sz="1029" dirty="0">
                <a:solidFill>
                  <a:srgbClr val="FF0000"/>
                </a:solidFill>
                <a:latin typeface="Segoe UI"/>
              </a:rPr>
              <a:t>https://contoso.sharepoint.com/sites</a:t>
            </a:r>
          </a:p>
          <a:p>
            <a:pPr defTabSz="685845">
              <a:defRPr/>
            </a:pPr>
            <a:r>
              <a:rPr lang="en-US" sz="1029" dirty="0">
                <a:solidFill>
                  <a:srgbClr val="FF0000"/>
                </a:solidFill>
                <a:latin typeface="Segoe UI"/>
              </a:rPr>
              <a:t>/</a:t>
            </a:r>
            <a:r>
              <a:rPr lang="en-US" sz="1029" dirty="0" err="1">
                <a:solidFill>
                  <a:srgbClr val="FF0000"/>
                </a:solidFill>
                <a:latin typeface="Segoe UI"/>
              </a:rPr>
              <a:t>designCouncil</a:t>
            </a:r>
            <a:r>
              <a:rPr lang="en-US" sz="1029" dirty="0">
                <a:solidFill>
                  <a:srgbClr val="FF0000"/>
                </a:solidFill>
                <a:latin typeface="Segoe UI"/>
              </a:rPr>
              <a:t>/_</a:t>
            </a:r>
            <a:r>
              <a:rPr lang="en-US" sz="1029" dirty="0" err="1">
                <a:solidFill>
                  <a:srgbClr val="FF0000"/>
                </a:solidFill>
                <a:latin typeface="Segoe UI"/>
              </a:rPr>
              <a:t>api</a:t>
            </a:r>
            <a:r>
              <a:rPr lang="en-US" sz="1029" dirty="0">
                <a:solidFill>
                  <a:srgbClr val="FF0000"/>
                </a:solidFill>
                <a:latin typeface="Segoe UI"/>
              </a:rPr>
              <a:t>/v2./drive</a:t>
            </a:r>
          </a:p>
        </p:txBody>
      </p:sp>
      <p:grpSp>
        <p:nvGrpSpPr>
          <p:cNvPr id="14" name="Group 87">
            <a:extLst>
              <a:ext uri="{FF2B5EF4-FFF2-40B4-BE49-F238E27FC236}">
                <a16:creationId xmlns:a16="http://schemas.microsoft.com/office/drawing/2014/main" id="{9E88FC5F-E5D5-491A-A755-76F3A78272B2}"/>
              </a:ext>
            </a:extLst>
          </p:cNvPr>
          <p:cNvGrpSpPr/>
          <p:nvPr/>
        </p:nvGrpSpPr>
        <p:grpSpPr>
          <a:xfrm>
            <a:off x="1178444" y="4028154"/>
            <a:ext cx="296046" cy="295775"/>
            <a:chOff x="446049" y="1441577"/>
            <a:chExt cx="786384" cy="788667"/>
          </a:xfrm>
        </p:grpSpPr>
        <p:sp>
          <p:nvSpPr>
            <p:cNvPr id="23" name="Rectangle 88">
              <a:extLst>
                <a:ext uri="{FF2B5EF4-FFF2-40B4-BE49-F238E27FC236}">
                  <a16:creationId xmlns:a16="http://schemas.microsoft.com/office/drawing/2014/main" id="{FD42080A-A950-45C4-AE9C-BAB73030DA4A}"/>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4" name="Freeform 41">
              <a:extLst>
                <a:ext uri="{FF2B5EF4-FFF2-40B4-BE49-F238E27FC236}">
                  <a16:creationId xmlns:a16="http://schemas.microsoft.com/office/drawing/2014/main" id="{5D446EDC-2F6D-484F-8C19-6EB7635D8123}"/>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5" name="TextBox 90">
            <a:extLst>
              <a:ext uri="{FF2B5EF4-FFF2-40B4-BE49-F238E27FC236}">
                <a16:creationId xmlns:a16="http://schemas.microsoft.com/office/drawing/2014/main" id="{79E1DE22-4841-4568-AE27-BEDB1B2BA3E7}"/>
              </a:ext>
            </a:extLst>
          </p:cNvPr>
          <p:cNvSpPr txBox="1"/>
          <p:nvPr/>
        </p:nvSpPr>
        <p:spPr>
          <a:xfrm>
            <a:off x="6682240" y="5120435"/>
            <a:ext cx="3235426" cy="45448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OneDrive API </a:t>
            </a:r>
          </a:p>
          <a:p>
            <a:pPr defTabSz="685845">
              <a:defRPr/>
            </a:pPr>
            <a:r>
              <a:rPr lang="en-US" sz="1029" dirty="0">
                <a:solidFill>
                  <a:srgbClr val="FF0000"/>
                </a:solidFill>
                <a:latin typeface="Segoe UI"/>
              </a:rPr>
              <a:t>https://api.onedrive.com/v1.0/drive</a:t>
            </a:r>
          </a:p>
        </p:txBody>
      </p:sp>
      <p:grpSp>
        <p:nvGrpSpPr>
          <p:cNvPr id="16" name="Group 91">
            <a:extLst>
              <a:ext uri="{FF2B5EF4-FFF2-40B4-BE49-F238E27FC236}">
                <a16:creationId xmlns:a16="http://schemas.microsoft.com/office/drawing/2014/main" id="{5A8D83BD-6603-48D1-A0A9-4EE9691A68DB}"/>
              </a:ext>
            </a:extLst>
          </p:cNvPr>
          <p:cNvGrpSpPr/>
          <p:nvPr/>
        </p:nvGrpSpPr>
        <p:grpSpPr>
          <a:xfrm>
            <a:off x="6386420" y="5120435"/>
            <a:ext cx="295820" cy="295820"/>
            <a:chOff x="1422289" y="1435556"/>
            <a:chExt cx="786384" cy="788667"/>
          </a:xfrm>
        </p:grpSpPr>
        <p:sp>
          <p:nvSpPr>
            <p:cNvPr id="21" name="Rectangle 92">
              <a:extLst>
                <a:ext uri="{FF2B5EF4-FFF2-40B4-BE49-F238E27FC236}">
                  <a16:creationId xmlns:a16="http://schemas.microsoft.com/office/drawing/2014/main" id="{4BA41863-363A-47FB-B0C4-EEC8A8D1C632}"/>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2" name="Freeform 7">
              <a:extLst>
                <a:ext uri="{FF2B5EF4-FFF2-40B4-BE49-F238E27FC236}">
                  <a16:creationId xmlns:a16="http://schemas.microsoft.com/office/drawing/2014/main" id="{EC1AAF48-5C27-4A96-8BBB-12CBE23B9023}"/>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7" name="TextBox 51">
            <a:extLst>
              <a:ext uri="{FF2B5EF4-FFF2-40B4-BE49-F238E27FC236}">
                <a16:creationId xmlns:a16="http://schemas.microsoft.com/office/drawing/2014/main" id="{3C83708B-6C06-4497-9B2D-2E0B2D379F19}"/>
              </a:ext>
            </a:extLst>
          </p:cNvPr>
          <p:cNvSpPr txBox="1"/>
          <p:nvPr/>
        </p:nvSpPr>
        <p:spPr>
          <a:xfrm>
            <a:off x="6644548" y="3484159"/>
            <a:ext cx="3454162" cy="108799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Office Graph in SharePoint Online </a:t>
            </a:r>
          </a:p>
          <a:p>
            <a:pPr defTabSz="685845">
              <a:defRPr/>
            </a:pPr>
            <a:r>
              <a:rPr lang="en-US" sz="1029" dirty="0">
                <a:solidFill>
                  <a:srgbClr val="FF0000"/>
                </a:solidFill>
                <a:latin typeface="Segoe UI"/>
              </a:rPr>
              <a:t>https://contoso.sharepoint.com/_api/search/query?Querytext='*'&amp;Properties='GraphQuery:actor(ME,action\:1020,or(action\:1020\,action\:1003,action\:1001,action\:1024,action\:1005,action\:1037,action\:1039,action\:1036)'&amp;SelectProperties='Docid,Title</a:t>
            </a:r>
            <a:endParaRPr lang="en-US" sz="882" dirty="0">
              <a:solidFill>
                <a:srgbClr val="FF0000"/>
              </a:solidFill>
              <a:latin typeface="Segoe UI"/>
            </a:endParaRPr>
          </a:p>
        </p:txBody>
      </p:sp>
      <p:grpSp>
        <p:nvGrpSpPr>
          <p:cNvPr id="18" name="Group 95">
            <a:extLst>
              <a:ext uri="{FF2B5EF4-FFF2-40B4-BE49-F238E27FC236}">
                <a16:creationId xmlns:a16="http://schemas.microsoft.com/office/drawing/2014/main" id="{D3CFCAA4-FD74-4374-BD62-6F5640298EE1}"/>
              </a:ext>
            </a:extLst>
          </p:cNvPr>
          <p:cNvGrpSpPr/>
          <p:nvPr/>
        </p:nvGrpSpPr>
        <p:grpSpPr>
          <a:xfrm>
            <a:off x="6348503" y="3484158"/>
            <a:ext cx="296046" cy="295775"/>
            <a:chOff x="446049" y="1441577"/>
            <a:chExt cx="786384" cy="788667"/>
          </a:xfrm>
        </p:grpSpPr>
        <p:sp>
          <p:nvSpPr>
            <p:cNvPr id="19" name="Rectangle 96">
              <a:extLst>
                <a:ext uri="{FF2B5EF4-FFF2-40B4-BE49-F238E27FC236}">
                  <a16:creationId xmlns:a16="http://schemas.microsoft.com/office/drawing/2014/main" id="{1B424F5F-E0BA-4307-A65C-36DFAD360C64}"/>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0" name="Freeform 41">
              <a:extLst>
                <a:ext uri="{FF2B5EF4-FFF2-40B4-BE49-F238E27FC236}">
                  <a16:creationId xmlns:a16="http://schemas.microsoft.com/office/drawing/2014/main" id="{707FBA9C-851B-4465-876C-79820A512193}"/>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Tree>
    <p:extLst>
      <p:ext uri="{BB962C8B-B14F-4D97-AF65-F5344CB8AC3E}">
        <p14:creationId xmlns:p14="http://schemas.microsoft.com/office/powerpoint/2010/main" val="12436935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7550fb09-e1e4-49f9-8257-ac8f082c86d0"/>
    <ds:schemaRef ds:uri="http://schemas.microsoft.com/sharepoint/v3/fields"/>
    <ds:schemaRef ds:uri="0f32b589-041a-4b5d-9ecb-546b576e7a4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2461</TotalTime>
  <Words>1366</Words>
  <Application>Microsoft Office PowerPoint</Application>
  <PresentationFormat>Personalizado</PresentationFormat>
  <Paragraphs>241</Paragraphs>
  <Slides>26</Slides>
  <Notes>11</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1</vt:i4>
      </vt:variant>
      <vt:variant>
        <vt:lpstr>Títulos de diapositiva</vt:lpstr>
      </vt:variant>
      <vt:variant>
        <vt:i4>26</vt:i4>
      </vt:variant>
    </vt:vector>
  </HeadingPairs>
  <TitlesOfParts>
    <vt:vector size="38" baseType="lpstr">
      <vt:lpstr>Arial</vt:lpstr>
      <vt:lpstr>Calibri</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Madrid, Spain</vt:lpstr>
      <vt:lpstr>Ruben Ramos Mateo</vt:lpstr>
      <vt:lpstr>Extendiendo Office 365 con Microsoft Graph API</vt:lpstr>
      <vt:lpstr>Introducción a Microsoft Graph API</vt:lpstr>
      <vt:lpstr>Microsoft Graph API</vt:lpstr>
      <vt:lpstr>Integración con Office 365</vt:lpstr>
      <vt:lpstr>¿Por qué necesitamos Microsoft Graph API?</vt:lpstr>
      <vt:lpstr>Data silos in the enterprise</vt:lpstr>
      <vt:lpstr>Presentación de PowerPoint</vt:lpstr>
      <vt:lpstr>Presentación de PowerPoint</vt:lpstr>
      <vt:lpstr>Breaking silos</vt:lpstr>
      <vt:lpstr>Beneficios de Microsoft Graph API</vt:lpstr>
      <vt:lpstr>Presentación de PowerPoint</vt:lpstr>
      <vt:lpstr>API</vt:lpstr>
      <vt:lpstr>API</vt:lpstr>
      <vt:lpstr>Autenticación</vt:lpstr>
      <vt:lpstr>Authorization flow</vt:lpstr>
      <vt:lpstr>Presentación de PowerPoint</vt:lpstr>
      <vt:lpstr>Presentación de PowerPoint</vt:lpstr>
      <vt:lpstr>Libraries:  http://github.com/AzureAD </vt:lpstr>
      <vt:lpstr>Presentación de PowerPoint</vt:lpstr>
      <vt:lpstr>Presentación de PowerPoint</vt:lpstr>
      <vt:lpstr>Presentación de PowerPoint</vt:lpstr>
      <vt:lpstr>A currar!!  </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Ruben Ramos Mateo</cp:lastModifiedBy>
  <cp:revision>55</cp:revision>
  <dcterms:created xsi:type="dcterms:W3CDTF">2017-07-18T18:43:36Z</dcterms:created>
  <dcterms:modified xsi:type="dcterms:W3CDTF">2017-11-04T09:57:12Z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